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47"/>
  </p:notesMasterIdLst>
  <p:sldIdLst>
    <p:sldId id="701" r:id="rId5"/>
    <p:sldId id="257" r:id="rId6"/>
    <p:sldId id="258" r:id="rId7"/>
    <p:sldId id="443" r:id="rId8"/>
    <p:sldId id="703" r:id="rId9"/>
    <p:sldId id="4134" r:id="rId10"/>
    <p:sldId id="4135" r:id="rId11"/>
    <p:sldId id="4136" r:id="rId12"/>
    <p:sldId id="4137" r:id="rId13"/>
    <p:sldId id="4140" r:id="rId14"/>
    <p:sldId id="4141" r:id="rId15"/>
    <p:sldId id="4138" r:id="rId16"/>
    <p:sldId id="704" r:id="rId17"/>
    <p:sldId id="4147" r:id="rId18"/>
    <p:sldId id="4148" r:id="rId19"/>
    <p:sldId id="518" r:id="rId20"/>
    <p:sldId id="519" r:id="rId21"/>
    <p:sldId id="521" r:id="rId22"/>
    <p:sldId id="4146" r:id="rId23"/>
    <p:sldId id="517" r:id="rId24"/>
    <p:sldId id="511" r:id="rId25"/>
    <p:sldId id="513" r:id="rId26"/>
    <p:sldId id="4144" r:id="rId27"/>
    <p:sldId id="4145" r:id="rId28"/>
    <p:sldId id="4143" r:id="rId29"/>
    <p:sldId id="298" r:id="rId30"/>
    <p:sldId id="705" r:id="rId31"/>
    <p:sldId id="504" r:id="rId32"/>
    <p:sldId id="505" r:id="rId33"/>
    <p:sldId id="4149" r:id="rId34"/>
    <p:sldId id="509" r:id="rId35"/>
    <p:sldId id="523" r:id="rId36"/>
    <p:sldId id="524" r:id="rId37"/>
    <p:sldId id="4150" r:id="rId38"/>
    <p:sldId id="296" r:id="rId39"/>
    <p:sldId id="707" r:id="rId40"/>
    <p:sldId id="525" r:id="rId41"/>
    <p:sldId id="520" r:id="rId42"/>
    <p:sldId id="295" r:id="rId43"/>
    <p:sldId id="4133" r:id="rId44"/>
    <p:sldId id="708" r:id="rId45"/>
    <p:sldId id="274" r:id="rId4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BE6D"/>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55" autoAdjust="0"/>
    <p:restoredTop sz="53732"/>
  </p:normalViewPr>
  <p:slideViewPr>
    <p:cSldViewPr>
      <p:cViewPr varScale="1">
        <p:scale>
          <a:sx n="63" d="100"/>
          <a:sy n="63" d="100"/>
        </p:scale>
        <p:origin x="1672" y="168"/>
      </p:cViewPr>
      <p:guideLst>
        <p:guide orient="horz" pos="2909"/>
        <p:guide pos="2160"/>
      </p:guideLst>
    </p:cSldViewPr>
  </p:slideViewPr>
  <p:notesTextViewPr>
    <p:cViewPr>
      <p:scale>
        <a:sx n="100" d="100"/>
        <a:sy n="100" d="100"/>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3D5A01-91CC-4A49-A8EF-B6383AAF98D0}" type="doc">
      <dgm:prSet loTypeId="urn:microsoft.com/office/officeart/2005/8/layout/default" loCatId="" qsTypeId="urn:microsoft.com/office/officeart/2005/8/quickstyle/simple1" qsCatId="simple" csTypeId="urn:microsoft.com/office/officeart/2005/8/colors/accent2_1" csCatId="accent2" phldr="1"/>
      <dgm:spPr/>
      <dgm:t>
        <a:bodyPr/>
        <a:lstStyle/>
        <a:p>
          <a:endParaRPr lang="en-GB"/>
        </a:p>
      </dgm:t>
    </dgm:pt>
    <dgm:pt modelId="{09C2C2EB-FD0D-CF4B-B49C-4A0608964F12}">
      <dgm:prSet phldrT="[Text]"/>
      <dgm:spPr/>
      <dgm:t>
        <a:bodyPr/>
        <a:lstStyle/>
        <a:p>
          <a:r>
            <a:rPr lang="en-GB" dirty="0"/>
            <a:t>Simple UI</a:t>
          </a:r>
        </a:p>
      </dgm:t>
    </dgm:pt>
    <dgm:pt modelId="{AE958C7E-2781-964E-BE0A-2EF7C09BF91F}" type="parTrans" cxnId="{734FE891-4516-6C41-BFB6-80A74FED12F7}">
      <dgm:prSet/>
      <dgm:spPr/>
      <dgm:t>
        <a:bodyPr/>
        <a:lstStyle/>
        <a:p>
          <a:endParaRPr lang="en-GB"/>
        </a:p>
      </dgm:t>
    </dgm:pt>
    <dgm:pt modelId="{8844984D-768C-8E41-96BB-915B70CAD65F}" type="sibTrans" cxnId="{734FE891-4516-6C41-BFB6-80A74FED12F7}">
      <dgm:prSet/>
      <dgm:spPr/>
      <dgm:t>
        <a:bodyPr/>
        <a:lstStyle/>
        <a:p>
          <a:endParaRPr lang="en-GB"/>
        </a:p>
      </dgm:t>
    </dgm:pt>
    <dgm:pt modelId="{766AE15C-C698-9848-B08B-81C7BB3537E9}">
      <dgm:prSet phldrT="[Text]"/>
      <dgm:spPr/>
      <dgm:t>
        <a:bodyPr/>
        <a:lstStyle/>
        <a:p>
          <a:r>
            <a:rPr lang="en-GB" dirty="0"/>
            <a:t>Reducing Latency</a:t>
          </a:r>
        </a:p>
      </dgm:t>
    </dgm:pt>
    <dgm:pt modelId="{E0C69CEC-BD7B-1E47-ABD7-E452D91F7C5A}" type="parTrans" cxnId="{31C0B45D-0B08-1048-B747-3B43055AA563}">
      <dgm:prSet/>
      <dgm:spPr/>
      <dgm:t>
        <a:bodyPr/>
        <a:lstStyle/>
        <a:p>
          <a:endParaRPr lang="en-GB"/>
        </a:p>
      </dgm:t>
    </dgm:pt>
    <dgm:pt modelId="{A130C845-B2D5-DD47-B498-F83BDB7CABAA}" type="sibTrans" cxnId="{31C0B45D-0B08-1048-B747-3B43055AA563}">
      <dgm:prSet/>
      <dgm:spPr/>
      <dgm:t>
        <a:bodyPr/>
        <a:lstStyle/>
        <a:p>
          <a:endParaRPr lang="en-GB"/>
        </a:p>
      </dgm:t>
    </dgm:pt>
    <dgm:pt modelId="{58CFD6EB-B90E-BE48-B00B-30EFFD324D0B}">
      <dgm:prSet phldrT="[Text]"/>
      <dgm:spPr/>
      <dgm:t>
        <a:bodyPr/>
        <a:lstStyle/>
        <a:p>
          <a:r>
            <a:rPr lang="en-GB" dirty="0"/>
            <a:t>Increasing Scalability for different Language</a:t>
          </a:r>
        </a:p>
      </dgm:t>
    </dgm:pt>
    <dgm:pt modelId="{3E680606-CA9A-E24E-9532-03DEA3D1D935}" type="parTrans" cxnId="{7E5F18B9-CBFB-C24A-A7B6-33852060BF97}">
      <dgm:prSet/>
      <dgm:spPr/>
      <dgm:t>
        <a:bodyPr/>
        <a:lstStyle/>
        <a:p>
          <a:endParaRPr lang="en-GB"/>
        </a:p>
      </dgm:t>
    </dgm:pt>
    <dgm:pt modelId="{728BC4D5-CC8D-2A44-83A4-3ECBEB4DA6F5}" type="sibTrans" cxnId="{7E5F18B9-CBFB-C24A-A7B6-33852060BF97}">
      <dgm:prSet/>
      <dgm:spPr/>
      <dgm:t>
        <a:bodyPr/>
        <a:lstStyle/>
        <a:p>
          <a:endParaRPr lang="en-GB"/>
        </a:p>
      </dgm:t>
    </dgm:pt>
    <dgm:pt modelId="{8CE555E7-7410-FC45-8759-DCDFACC556D4}">
      <dgm:prSet phldrT="[Text]"/>
      <dgm:spPr/>
      <dgm:t>
        <a:bodyPr/>
        <a:lstStyle/>
        <a:p>
          <a:r>
            <a:rPr lang="en-GB" dirty="0"/>
            <a:t>Building Analytical Insights Capability</a:t>
          </a:r>
        </a:p>
      </dgm:t>
    </dgm:pt>
    <dgm:pt modelId="{484372CB-2AF6-F845-A48A-9D41729905A9}" type="parTrans" cxnId="{51EDA5DA-86B1-F449-8D82-083B6B0B94F9}">
      <dgm:prSet/>
      <dgm:spPr/>
      <dgm:t>
        <a:bodyPr/>
        <a:lstStyle/>
        <a:p>
          <a:endParaRPr lang="en-GB"/>
        </a:p>
      </dgm:t>
    </dgm:pt>
    <dgm:pt modelId="{0B41DDA2-1D5D-B846-95DD-0508A9FC8D75}" type="sibTrans" cxnId="{51EDA5DA-86B1-F449-8D82-083B6B0B94F9}">
      <dgm:prSet/>
      <dgm:spPr/>
      <dgm:t>
        <a:bodyPr/>
        <a:lstStyle/>
        <a:p>
          <a:endParaRPr lang="en-GB"/>
        </a:p>
      </dgm:t>
    </dgm:pt>
    <dgm:pt modelId="{968332EE-21CC-744B-A78A-A01A26F4E97C}">
      <dgm:prSet phldrT="[Text]"/>
      <dgm:spPr/>
      <dgm:t>
        <a:bodyPr/>
        <a:lstStyle/>
        <a:p>
          <a:r>
            <a:rPr lang="en-GB" dirty="0"/>
            <a:t>Eliminating Error in Listing</a:t>
          </a:r>
        </a:p>
      </dgm:t>
    </dgm:pt>
    <dgm:pt modelId="{2D01F95B-076C-3A41-A85A-0D63D9640166}" type="parTrans" cxnId="{8D09BF07-8EE6-124C-A16F-CCBB0EAE99B5}">
      <dgm:prSet/>
      <dgm:spPr/>
      <dgm:t>
        <a:bodyPr/>
        <a:lstStyle/>
        <a:p>
          <a:endParaRPr lang="en-GB"/>
        </a:p>
      </dgm:t>
    </dgm:pt>
    <dgm:pt modelId="{C6C9C387-BB9F-0F4F-8AD7-C4FD8D1BBD33}" type="sibTrans" cxnId="{8D09BF07-8EE6-124C-A16F-CCBB0EAE99B5}">
      <dgm:prSet/>
      <dgm:spPr/>
      <dgm:t>
        <a:bodyPr/>
        <a:lstStyle/>
        <a:p>
          <a:endParaRPr lang="en-GB"/>
        </a:p>
      </dgm:t>
    </dgm:pt>
    <dgm:pt modelId="{411EDC8E-8636-F04C-BECC-523A2D31D812}" type="pres">
      <dgm:prSet presAssocID="{D33D5A01-91CC-4A49-A8EF-B6383AAF98D0}" presName="diagram" presStyleCnt="0">
        <dgm:presLayoutVars>
          <dgm:dir/>
          <dgm:resizeHandles val="exact"/>
        </dgm:presLayoutVars>
      </dgm:prSet>
      <dgm:spPr/>
    </dgm:pt>
    <dgm:pt modelId="{C1A89182-2AAD-D34C-9C31-0013DBB0D675}" type="pres">
      <dgm:prSet presAssocID="{09C2C2EB-FD0D-CF4B-B49C-4A0608964F12}" presName="node" presStyleLbl="node1" presStyleIdx="0" presStyleCnt="5">
        <dgm:presLayoutVars>
          <dgm:bulletEnabled val="1"/>
        </dgm:presLayoutVars>
      </dgm:prSet>
      <dgm:spPr/>
    </dgm:pt>
    <dgm:pt modelId="{494F7867-D67B-A042-AEF0-E2AAC4A9A1F0}" type="pres">
      <dgm:prSet presAssocID="{8844984D-768C-8E41-96BB-915B70CAD65F}" presName="sibTrans" presStyleCnt="0"/>
      <dgm:spPr/>
    </dgm:pt>
    <dgm:pt modelId="{1C5F0E77-B1BB-DD45-AC31-4FA9FE755490}" type="pres">
      <dgm:prSet presAssocID="{766AE15C-C698-9848-B08B-81C7BB3537E9}" presName="node" presStyleLbl="node1" presStyleIdx="1" presStyleCnt="5">
        <dgm:presLayoutVars>
          <dgm:bulletEnabled val="1"/>
        </dgm:presLayoutVars>
      </dgm:prSet>
      <dgm:spPr/>
    </dgm:pt>
    <dgm:pt modelId="{1F82EEE7-3171-8F4B-9AB9-DF27162FA6B8}" type="pres">
      <dgm:prSet presAssocID="{A130C845-B2D5-DD47-B498-F83BDB7CABAA}" presName="sibTrans" presStyleCnt="0"/>
      <dgm:spPr/>
    </dgm:pt>
    <dgm:pt modelId="{12EF52B0-107D-2E4E-AB3A-029045B1B461}" type="pres">
      <dgm:prSet presAssocID="{58CFD6EB-B90E-BE48-B00B-30EFFD324D0B}" presName="node" presStyleLbl="node1" presStyleIdx="2" presStyleCnt="5">
        <dgm:presLayoutVars>
          <dgm:bulletEnabled val="1"/>
        </dgm:presLayoutVars>
      </dgm:prSet>
      <dgm:spPr/>
    </dgm:pt>
    <dgm:pt modelId="{C7E2A737-ABB2-A24B-8A44-9E6A1F866135}" type="pres">
      <dgm:prSet presAssocID="{728BC4D5-CC8D-2A44-83A4-3ECBEB4DA6F5}" presName="sibTrans" presStyleCnt="0"/>
      <dgm:spPr/>
    </dgm:pt>
    <dgm:pt modelId="{EECF925F-CEB6-1447-B0B3-2F9F97762B0C}" type="pres">
      <dgm:prSet presAssocID="{8CE555E7-7410-FC45-8759-DCDFACC556D4}" presName="node" presStyleLbl="node1" presStyleIdx="3" presStyleCnt="5">
        <dgm:presLayoutVars>
          <dgm:bulletEnabled val="1"/>
        </dgm:presLayoutVars>
      </dgm:prSet>
      <dgm:spPr/>
    </dgm:pt>
    <dgm:pt modelId="{77ADA891-B77B-4C4E-9D2C-2A8ABA8A4F76}" type="pres">
      <dgm:prSet presAssocID="{0B41DDA2-1D5D-B846-95DD-0508A9FC8D75}" presName="sibTrans" presStyleCnt="0"/>
      <dgm:spPr/>
    </dgm:pt>
    <dgm:pt modelId="{D2107C31-7081-4443-9E10-1A33FE877AB6}" type="pres">
      <dgm:prSet presAssocID="{968332EE-21CC-744B-A78A-A01A26F4E97C}" presName="node" presStyleLbl="node1" presStyleIdx="4" presStyleCnt="5">
        <dgm:presLayoutVars>
          <dgm:bulletEnabled val="1"/>
        </dgm:presLayoutVars>
      </dgm:prSet>
      <dgm:spPr/>
    </dgm:pt>
  </dgm:ptLst>
  <dgm:cxnLst>
    <dgm:cxn modelId="{8D09BF07-8EE6-124C-A16F-CCBB0EAE99B5}" srcId="{D33D5A01-91CC-4A49-A8EF-B6383AAF98D0}" destId="{968332EE-21CC-744B-A78A-A01A26F4E97C}" srcOrd="4" destOrd="0" parTransId="{2D01F95B-076C-3A41-A85A-0D63D9640166}" sibTransId="{C6C9C387-BB9F-0F4F-8AD7-C4FD8D1BBD33}"/>
    <dgm:cxn modelId="{E38AF216-120A-5843-813D-8C79B533D564}" type="presOf" srcId="{D33D5A01-91CC-4A49-A8EF-B6383AAF98D0}" destId="{411EDC8E-8636-F04C-BECC-523A2D31D812}" srcOrd="0" destOrd="0" presId="urn:microsoft.com/office/officeart/2005/8/layout/default"/>
    <dgm:cxn modelId="{765FB056-96F1-8140-A054-EA849B448D3F}" type="presOf" srcId="{09C2C2EB-FD0D-CF4B-B49C-4A0608964F12}" destId="{C1A89182-2AAD-D34C-9C31-0013DBB0D675}" srcOrd="0" destOrd="0" presId="urn:microsoft.com/office/officeart/2005/8/layout/default"/>
    <dgm:cxn modelId="{31C0B45D-0B08-1048-B747-3B43055AA563}" srcId="{D33D5A01-91CC-4A49-A8EF-B6383AAF98D0}" destId="{766AE15C-C698-9848-B08B-81C7BB3537E9}" srcOrd="1" destOrd="0" parTransId="{E0C69CEC-BD7B-1E47-ABD7-E452D91F7C5A}" sibTransId="{A130C845-B2D5-DD47-B498-F83BDB7CABAA}"/>
    <dgm:cxn modelId="{79AF306C-412B-C94E-9594-DEFAD07DED4F}" type="presOf" srcId="{766AE15C-C698-9848-B08B-81C7BB3537E9}" destId="{1C5F0E77-B1BB-DD45-AC31-4FA9FE755490}" srcOrd="0" destOrd="0" presId="urn:microsoft.com/office/officeart/2005/8/layout/default"/>
    <dgm:cxn modelId="{D912B26D-9991-004B-86C7-DD3540E8A925}" type="presOf" srcId="{968332EE-21CC-744B-A78A-A01A26F4E97C}" destId="{D2107C31-7081-4443-9E10-1A33FE877AB6}" srcOrd="0" destOrd="0" presId="urn:microsoft.com/office/officeart/2005/8/layout/default"/>
    <dgm:cxn modelId="{0DD75484-AFB3-FF45-9BC3-D1CD3C3787A9}" type="presOf" srcId="{58CFD6EB-B90E-BE48-B00B-30EFFD324D0B}" destId="{12EF52B0-107D-2E4E-AB3A-029045B1B461}" srcOrd="0" destOrd="0" presId="urn:microsoft.com/office/officeart/2005/8/layout/default"/>
    <dgm:cxn modelId="{734FE891-4516-6C41-BFB6-80A74FED12F7}" srcId="{D33D5A01-91CC-4A49-A8EF-B6383AAF98D0}" destId="{09C2C2EB-FD0D-CF4B-B49C-4A0608964F12}" srcOrd="0" destOrd="0" parTransId="{AE958C7E-2781-964E-BE0A-2EF7C09BF91F}" sibTransId="{8844984D-768C-8E41-96BB-915B70CAD65F}"/>
    <dgm:cxn modelId="{7E5F18B9-CBFB-C24A-A7B6-33852060BF97}" srcId="{D33D5A01-91CC-4A49-A8EF-B6383AAF98D0}" destId="{58CFD6EB-B90E-BE48-B00B-30EFFD324D0B}" srcOrd="2" destOrd="0" parTransId="{3E680606-CA9A-E24E-9532-03DEA3D1D935}" sibTransId="{728BC4D5-CC8D-2A44-83A4-3ECBEB4DA6F5}"/>
    <dgm:cxn modelId="{8572DFD0-E58D-C145-B70C-CD8A9E6D4049}" type="presOf" srcId="{8CE555E7-7410-FC45-8759-DCDFACC556D4}" destId="{EECF925F-CEB6-1447-B0B3-2F9F97762B0C}" srcOrd="0" destOrd="0" presId="urn:microsoft.com/office/officeart/2005/8/layout/default"/>
    <dgm:cxn modelId="{51EDA5DA-86B1-F449-8D82-083B6B0B94F9}" srcId="{D33D5A01-91CC-4A49-A8EF-B6383AAF98D0}" destId="{8CE555E7-7410-FC45-8759-DCDFACC556D4}" srcOrd="3" destOrd="0" parTransId="{484372CB-2AF6-F845-A48A-9D41729905A9}" sibTransId="{0B41DDA2-1D5D-B846-95DD-0508A9FC8D75}"/>
    <dgm:cxn modelId="{9CD7AAF8-1628-4A45-9FAC-83426999CDAD}" type="presParOf" srcId="{411EDC8E-8636-F04C-BECC-523A2D31D812}" destId="{C1A89182-2AAD-D34C-9C31-0013DBB0D675}" srcOrd="0" destOrd="0" presId="urn:microsoft.com/office/officeart/2005/8/layout/default"/>
    <dgm:cxn modelId="{B0BEE902-B7DF-9442-BBA2-6609F35A1F2F}" type="presParOf" srcId="{411EDC8E-8636-F04C-BECC-523A2D31D812}" destId="{494F7867-D67B-A042-AEF0-E2AAC4A9A1F0}" srcOrd="1" destOrd="0" presId="urn:microsoft.com/office/officeart/2005/8/layout/default"/>
    <dgm:cxn modelId="{24229D60-585E-3445-ACFA-CB85A73258AC}" type="presParOf" srcId="{411EDC8E-8636-F04C-BECC-523A2D31D812}" destId="{1C5F0E77-B1BB-DD45-AC31-4FA9FE755490}" srcOrd="2" destOrd="0" presId="urn:microsoft.com/office/officeart/2005/8/layout/default"/>
    <dgm:cxn modelId="{9865FB38-79CA-0148-8519-B9E102DA1B0D}" type="presParOf" srcId="{411EDC8E-8636-F04C-BECC-523A2D31D812}" destId="{1F82EEE7-3171-8F4B-9AB9-DF27162FA6B8}" srcOrd="3" destOrd="0" presId="urn:microsoft.com/office/officeart/2005/8/layout/default"/>
    <dgm:cxn modelId="{D9155C50-7032-7E4E-B446-0B69908A4B4C}" type="presParOf" srcId="{411EDC8E-8636-F04C-BECC-523A2D31D812}" destId="{12EF52B0-107D-2E4E-AB3A-029045B1B461}" srcOrd="4" destOrd="0" presId="urn:microsoft.com/office/officeart/2005/8/layout/default"/>
    <dgm:cxn modelId="{BD15871F-05C3-F948-9B20-66ADEC41C2B3}" type="presParOf" srcId="{411EDC8E-8636-F04C-BECC-523A2D31D812}" destId="{C7E2A737-ABB2-A24B-8A44-9E6A1F866135}" srcOrd="5" destOrd="0" presId="urn:microsoft.com/office/officeart/2005/8/layout/default"/>
    <dgm:cxn modelId="{FC047045-77AF-EC42-A7B9-C13A2558B344}" type="presParOf" srcId="{411EDC8E-8636-F04C-BECC-523A2D31D812}" destId="{EECF925F-CEB6-1447-B0B3-2F9F97762B0C}" srcOrd="6" destOrd="0" presId="urn:microsoft.com/office/officeart/2005/8/layout/default"/>
    <dgm:cxn modelId="{82AC4B3F-DAD8-4747-84FF-D0D6449332D5}" type="presParOf" srcId="{411EDC8E-8636-F04C-BECC-523A2D31D812}" destId="{77ADA891-B77B-4C4E-9D2C-2A8ABA8A4F76}" srcOrd="7" destOrd="0" presId="urn:microsoft.com/office/officeart/2005/8/layout/default"/>
    <dgm:cxn modelId="{67E75597-E565-CC40-B97A-F3441AB80E12}" type="presParOf" srcId="{411EDC8E-8636-F04C-BECC-523A2D31D812}" destId="{D2107C31-7081-4443-9E10-1A33FE877AB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89182-2AAD-D34C-9C31-0013DBB0D675}">
      <dsp:nvSpPr>
        <dsp:cNvPr id="0" name=""/>
        <dsp:cNvSpPr/>
      </dsp:nvSpPr>
      <dsp:spPr>
        <a:xfrm>
          <a:off x="0" y="105726"/>
          <a:ext cx="3143215" cy="18859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Simple UI</a:t>
          </a:r>
        </a:p>
      </dsp:txBody>
      <dsp:txXfrm>
        <a:off x="0" y="105726"/>
        <a:ext cx="3143215" cy="1885929"/>
      </dsp:txXfrm>
    </dsp:sp>
    <dsp:sp modelId="{1C5F0E77-B1BB-DD45-AC31-4FA9FE755490}">
      <dsp:nvSpPr>
        <dsp:cNvPr id="0" name=""/>
        <dsp:cNvSpPr/>
      </dsp:nvSpPr>
      <dsp:spPr>
        <a:xfrm>
          <a:off x="3457536" y="105726"/>
          <a:ext cx="3143215" cy="18859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Reducing Latency</a:t>
          </a:r>
        </a:p>
      </dsp:txBody>
      <dsp:txXfrm>
        <a:off x="3457536" y="105726"/>
        <a:ext cx="3143215" cy="1885929"/>
      </dsp:txXfrm>
    </dsp:sp>
    <dsp:sp modelId="{12EF52B0-107D-2E4E-AB3A-029045B1B461}">
      <dsp:nvSpPr>
        <dsp:cNvPr id="0" name=""/>
        <dsp:cNvSpPr/>
      </dsp:nvSpPr>
      <dsp:spPr>
        <a:xfrm>
          <a:off x="6915073" y="105726"/>
          <a:ext cx="3143215" cy="18859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Increasing Scalability for different Language</a:t>
          </a:r>
        </a:p>
      </dsp:txBody>
      <dsp:txXfrm>
        <a:off x="6915073" y="105726"/>
        <a:ext cx="3143215" cy="1885929"/>
      </dsp:txXfrm>
    </dsp:sp>
    <dsp:sp modelId="{EECF925F-CEB6-1447-B0B3-2F9F97762B0C}">
      <dsp:nvSpPr>
        <dsp:cNvPr id="0" name=""/>
        <dsp:cNvSpPr/>
      </dsp:nvSpPr>
      <dsp:spPr>
        <a:xfrm>
          <a:off x="1728768" y="2305977"/>
          <a:ext cx="3143215" cy="18859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Building Analytical Insights Capability</a:t>
          </a:r>
        </a:p>
      </dsp:txBody>
      <dsp:txXfrm>
        <a:off x="1728768" y="2305977"/>
        <a:ext cx="3143215" cy="1885929"/>
      </dsp:txXfrm>
    </dsp:sp>
    <dsp:sp modelId="{D2107C31-7081-4443-9E10-1A33FE877AB6}">
      <dsp:nvSpPr>
        <dsp:cNvPr id="0" name=""/>
        <dsp:cNvSpPr/>
      </dsp:nvSpPr>
      <dsp:spPr>
        <a:xfrm>
          <a:off x="5186305" y="2305977"/>
          <a:ext cx="3143215" cy="18859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GB" sz="2900" kern="1200" dirty="0"/>
            <a:t>Eliminating Error in Listing</a:t>
          </a:r>
        </a:p>
      </dsp:txBody>
      <dsp:txXfrm>
        <a:off x="5186305" y="2305977"/>
        <a:ext cx="3143215" cy="18859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CBC1FFD-179D-4078-A93E-5F5428BAE1E9}" type="datetimeFigureOut">
              <a:rPr lang="en-US" smtClean="0"/>
              <a:t>10/15/23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articipants.eruditus.com/courses/533/assignments/%24CANVAS_COURSE_REFERENCE%24/file_ref/g2d485543ce785a44690aaaa7b3bff43c?wrap=1"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participants.eruditus.com/courses/533/files/50609/downloa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Arial"/>
              <a:buNone/>
            </a:pPr>
            <a:r>
              <a:rPr lang="en-US" sz="1200" b="0" i="0" u="none" strike="noStrike" kern="1200" cap="none" dirty="0">
                <a:solidFill>
                  <a:schemeClr val="tx1"/>
                </a:solidFill>
                <a:effectLst/>
                <a:latin typeface="Times New Roman" charset="0"/>
                <a:ea typeface="Calibri"/>
                <a:cs typeface="Calibri"/>
                <a:sym typeface="Calibri"/>
              </a:rPr>
              <a:t>Let’s do a quick review of assignment 1.2 from last week.</a:t>
            </a: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r>
              <a:rPr lang="en-US" sz="1200" b="0" i="0" u="none" strike="noStrike" kern="1200" cap="none" dirty="0">
                <a:solidFill>
                  <a:schemeClr val="tx1"/>
                </a:solidFill>
                <a:effectLst/>
                <a:latin typeface="Times New Roman" charset="0"/>
                <a:ea typeface="Calibri"/>
                <a:cs typeface="Calibri"/>
                <a:sym typeface="Calibri"/>
              </a:rPr>
              <a:t>Here is the solution, though I will call out a few things we discussed last week as we go through it.  </a:t>
            </a:r>
            <a:r>
              <a:rPr lang="en-US" sz="1200" b="1" i="0" u="none" strike="noStrike" kern="1200" cap="none" dirty="0">
                <a:solidFill>
                  <a:schemeClr val="tx1"/>
                </a:solidFill>
                <a:effectLst/>
                <a:latin typeface="Times New Roman" charset="0"/>
                <a:ea typeface="Calibri"/>
                <a:cs typeface="Calibri"/>
                <a:sym typeface="Calibri"/>
              </a:rPr>
              <a:t>CLICK</a:t>
            </a: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r>
              <a:rPr lang="en-US" sz="1200" b="0" i="0" u="none" strike="noStrike" kern="1200" cap="none" dirty="0">
                <a:solidFill>
                  <a:schemeClr val="tx1"/>
                </a:solidFill>
                <a:effectLst/>
                <a:latin typeface="Times New Roman" charset="0"/>
                <a:ea typeface="Calibri"/>
                <a:cs typeface="Calibri"/>
                <a:sym typeface="Calibri"/>
              </a:rPr>
              <a:t>There was an unmentioned market share assumption for the first 3 entrants of 60%. You can see the result of that assumption in the first box which shows the market share of the first 3 entrants to be 6M units of the total of 10M.</a:t>
            </a: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r>
              <a:rPr lang="en-US" sz="1200" b="1" i="0" u="none" strike="noStrike" kern="1200" cap="none" dirty="0">
                <a:solidFill>
                  <a:schemeClr val="tx1"/>
                </a:solidFill>
                <a:effectLst/>
                <a:latin typeface="Times New Roman" charset="0"/>
                <a:ea typeface="Calibri"/>
                <a:cs typeface="Calibri"/>
                <a:sym typeface="Calibri"/>
              </a:rPr>
              <a:t>CLICK</a:t>
            </a:r>
          </a:p>
          <a:p>
            <a:pPr marL="0" lvl="0" indent="0" algn="l" rtl="0">
              <a:lnSpc>
                <a:spcPct val="100000"/>
              </a:lnSpc>
              <a:spcBef>
                <a:spcPts val="0"/>
              </a:spcBef>
              <a:spcAft>
                <a:spcPts val="0"/>
              </a:spcAft>
              <a:buClr>
                <a:schemeClr val="dk1"/>
              </a:buClr>
              <a:buSzPts val="2400"/>
              <a:buFont typeface="Arial"/>
              <a:buNone/>
            </a:pPr>
            <a:r>
              <a:rPr lang="en-US" sz="1200" b="0" i="0" u="none" strike="noStrike" kern="1200" cap="none" dirty="0">
                <a:solidFill>
                  <a:schemeClr val="tx1"/>
                </a:solidFill>
                <a:effectLst/>
                <a:latin typeface="Times New Roman" charset="0"/>
                <a:ea typeface="Calibri"/>
                <a:cs typeface="Calibri"/>
                <a:sym typeface="Calibri"/>
              </a:rPr>
              <a:t>Also, a cost of $3000 is provided without a reference to the contribution margin of the product. A better label for this item would be “unit price” or “cost to customer” to help differentiate it from certain internal costs.</a:t>
            </a: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r>
              <a:rPr lang="en-US" sz="1200" b="1" i="0" u="none" strike="noStrike" kern="1200" cap="none" dirty="0">
                <a:solidFill>
                  <a:schemeClr val="tx1"/>
                </a:solidFill>
                <a:effectLst/>
                <a:latin typeface="Times New Roman" charset="0"/>
                <a:ea typeface="Calibri"/>
                <a:cs typeface="Calibri"/>
                <a:sym typeface="Calibri"/>
              </a:rPr>
              <a:t>CLICK</a:t>
            </a:r>
          </a:p>
          <a:p>
            <a:pPr marL="0" lvl="0" indent="0" algn="l" rtl="0">
              <a:lnSpc>
                <a:spcPct val="100000"/>
              </a:lnSpc>
              <a:spcBef>
                <a:spcPts val="0"/>
              </a:spcBef>
              <a:spcAft>
                <a:spcPts val="0"/>
              </a:spcAft>
              <a:buClr>
                <a:schemeClr val="dk1"/>
              </a:buClr>
              <a:buSzPts val="2400"/>
              <a:buFont typeface="Arial"/>
              <a:buNone/>
            </a:pPr>
            <a:r>
              <a:rPr lang="en-US" sz="1200" b="0" i="0" u="none" strike="noStrike" kern="1200" cap="none" dirty="0">
                <a:solidFill>
                  <a:schemeClr val="tx1"/>
                </a:solidFill>
                <a:effectLst/>
                <a:latin typeface="Times New Roman" charset="0"/>
                <a:ea typeface="Calibri"/>
                <a:cs typeface="Calibri"/>
                <a:sym typeface="Calibri"/>
              </a:rPr>
              <a:t>This results in the calculation in the third section of $9.86M/day. Note it says “Estimated </a:t>
            </a:r>
            <a:r>
              <a:rPr lang="en-US" sz="1200" b="1" i="0" u="none" strike="noStrike" kern="1200" cap="none" dirty="0">
                <a:solidFill>
                  <a:schemeClr val="tx1"/>
                </a:solidFill>
                <a:effectLst/>
                <a:latin typeface="Times New Roman" charset="0"/>
                <a:ea typeface="Calibri"/>
                <a:cs typeface="Calibri"/>
                <a:sym typeface="Calibri"/>
              </a:rPr>
              <a:t>cost</a:t>
            </a:r>
            <a:r>
              <a:rPr lang="en-US" sz="1200" b="0" i="0" u="none" strike="noStrike" kern="1200" cap="none" dirty="0">
                <a:solidFill>
                  <a:schemeClr val="tx1"/>
                </a:solidFill>
                <a:effectLst/>
                <a:latin typeface="Times New Roman" charset="0"/>
                <a:ea typeface="Calibri"/>
                <a:cs typeface="Calibri"/>
                <a:sym typeface="Calibri"/>
              </a:rPr>
              <a:t> per day”, which in this case means lost revenue revenue per day.</a:t>
            </a: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Clr>
                <a:schemeClr val="dk1"/>
              </a:buClr>
              <a:buSzPts val="2400"/>
              <a:buFont typeface="Arial"/>
              <a:buNone/>
            </a:pPr>
            <a:endParaRPr lang="en-US" sz="1200" b="1" i="0" u="none" strike="noStrike" kern="1200" cap="none" dirty="0">
              <a:solidFill>
                <a:schemeClr val="tx1"/>
              </a:solidFill>
              <a:effectLst/>
              <a:latin typeface="Times New Roman" charset="0"/>
              <a:ea typeface="Calibri"/>
              <a:cs typeface="Calibri"/>
              <a:sym typeface="Calibri"/>
            </a:endParaRP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080770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606862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068458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do a high level review of the development process. From the lectures we these phases: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Fuzzy Front End</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Design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Test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New Product Launch.</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Taking this apart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763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Broadly speaking, the fuzzy front end is defined as </a:t>
            </a:r>
            <a:r>
              <a:rPr lang="en-US" sz="1200" b="1" i="0" u="none" strike="noStrike" cap="none" dirty="0">
                <a:solidFill>
                  <a:schemeClr val="dk1"/>
                </a:solidFill>
                <a:effectLst/>
                <a:latin typeface="Calibri"/>
                <a:ea typeface="Calibri"/>
                <a:cs typeface="Calibri"/>
                <a:sym typeface="Calibri"/>
              </a:rPr>
              <a:t>the period between when an opportunity for a new product is first considered</a:t>
            </a:r>
            <a:r>
              <a:rPr lang="en-US" sz="1200" b="0" i="0" u="none" strike="noStrike" cap="none" dirty="0">
                <a:solidFill>
                  <a:schemeClr val="dk1"/>
                </a:solidFill>
                <a:effectLst/>
                <a:latin typeface="Calibri"/>
                <a:ea typeface="Calibri"/>
                <a:cs typeface="Calibri"/>
                <a:sym typeface="Calibri"/>
              </a:rPr>
              <a:t>, and when the product idea is judged ready to enter “formal” development. ... In addition, this phase is also often ill-defined and characterized by ad-hoc decision-making in many firms.</a:t>
            </a:r>
          </a:p>
          <a:p>
            <a:endParaRPr lang="en-US" sz="1200" b="0" i="0" u="none" strike="noStrike" cap="none" dirty="0">
              <a:solidFill>
                <a:schemeClr val="dk1"/>
              </a:solidFill>
              <a:effectLst/>
              <a:latin typeface="Calibri"/>
              <a:ea typeface="Calibri" panose="020F0502020204030204" pitchFamily="34" charset="0"/>
              <a:cs typeface="Calibri"/>
              <a:sym typeface="Calibri"/>
            </a:endParaRPr>
          </a:p>
          <a:p>
            <a:r>
              <a:rPr lang="en-US" sz="1200" b="0" i="0" u="none" strike="noStrike" cap="none" dirty="0">
                <a:solidFill>
                  <a:schemeClr val="dk1"/>
                </a:solidFill>
                <a:effectLst/>
                <a:latin typeface="Calibri"/>
                <a:ea typeface="Calibri" panose="020F0502020204030204" pitchFamily="34" charset="0"/>
                <a:cs typeface="Calibri"/>
                <a:sym typeface="Calibri"/>
              </a:rPr>
              <a:t>Where do these ideas come from? They can come from most anywhere. </a:t>
            </a:r>
            <a:r>
              <a:rPr lang="en-US" dirty="0"/>
              <a:t>For example, it may come from the research and development department of your company. You may think about it yourself, or it may come up in a discussion you have with a friend.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It is often fuzzy because it is not fully formed yet, it is an idea or an inspiration. The challenge is sorting through these ideas and concepts to find the right one . .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74788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Fuzzy Front End is difficult since you have to choose among many different great alternatives. This process is quite hard. Another Apple Example, </a:t>
            </a:r>
            <a:r>
              <a:rPr lang="en-US" b="1" dirty="0"/>
              <a:t>CLICK</a:t>
            </a:r>
            <a:br>
              <a:rPr lang="en-US" b="1" dirty="0"/>
            </a:br>
            <a:endParaRPr lang="en-US" b="1" dirty="0"/>
          </a:p>
          <a:p>
            <a:pPr marL="0" lvl="0" indent="0" algn="l" rtl="0">
              <a:lnSpc>
                <a:spcPct val="100000"/>
              </a:lnSpc>
              <a:spcBef>
                <a:spcPts val="0"/>
              </a:spcBef>
              <a:spcAft>
                <a:spcPts val="0"/>
              </a:spcAft>
              <a:buSzPts val="1400"/>
              <a:buNone/>
            </a:pPr>
            <a:r>
              <a:rPr lang="en-US" b="0" dirty="0"/>
              <a:t>When asked about the process of choosing what to work on Steve Jobs said</a:t>
            </a:r>
          </a:p>
          <a:p>
            <a:pPr marL="0" lvl="0" indent="0" algn="l" rtl="0">
              <a:lnSpc>
                <a:spcPct val="100000"/>
              </a:lnSpc>
              <a:spcBef>
                <a:spcPts val="0"/>
              </a:spcBef>
              <a:spcAft>
                <a:spcPts val="0"/>
              </a:spcAft>
              <a:buSzPts val="1400"/>
              <a:buNone/>
            </a:pPr>
            <a:endParaRPr lang="en-US" dirty="0"/>
          </a:p>
          <a:p>
            <a:pPr marL="457200" marR="0" lvl="1" indent="0" algn="l" defTabSz="914400" rtl="0" eaLnBrk="0" fontAlgn="base" latinLnBrk="0" hangingPunct="0">
              <a:lnSpc>
                <a:spcPct val="100000"/>
              </a:lnSpc>
              <a:spcBef>
                <a:spcPts val="0"/>
              </a:spcBef>
              <a:spcAft>
                <a:spcPts val="0"/>
              </a:spcAft>
              <a:buClrTx/>
              <a:buSzPts val="1400"/>
              <a:buFontTx/>
              <a:buNone/>
              <a:tabLst/>
              <a:defRPr/>
            </a:pPr>
            <a:r>
              <a:rPr lang="en-US" sz="1200" b="1" i="0" u="none" strike="noStrike" kern="1200" cap="none" dirty="0">
                <a:solidFill>
                  <a:schemeClr val="tx1"/>
                </a:solidFill>
                <a:effectLst/>
                <a:latin typeface="Times New Roman" charset="0"/>
                <a:ea typeface="Calibri"/>
                <a:cs typeface="Calibri"/>
                <a:sym typeface="Calibri"/>
              </a:rPr>
              <a:t>People think focus means saying yes to the thing you've got to focus on. But that's not what it means at all. It means saying no to the hundred other good ideas that there are. You have to pick carefully. I'm actually as proud of the things we haven't done as the things I have done. Innovation is saying no to 1,000 things.</a:t>
            </a:r>
          </a:p>
          <a:p>
            <a:pPr marL="0" lvl="0" indent="0" algn="l" rtl="0">
              <a:spcBef>
                <a:spcPts val="0"/>
              </a:spcBef>
              <a:spcAft>
                <a:spcPts val="0"/>
              </a:spcAft>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523114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i="0" u="none" strike="noStrike" kern="1200" cap="none" dirty="0">
                <a:solidFill>
                  <a:schemeClr val="tx1"/>
                </a:solidFill>
                <a:effectLst/>
                <a:latin typeface="Times New Roman" charset="0"/>
                <a:ea typeface="Calibri"/>
                <a:cs typeface="Calibri"/>
                <a:sym typeface="Calibri"/>
              </a:rPr>
              <a:t>.</a:t>
            </a:r>
          </a:p>
          <a:p>
            <a:pPr marL="0" lvl="0" indent="0" algn="l" rtl="0">
              <a:spcBef>
                <a:spcPts val="0"/>
              </a:spcBef>
              <a:spcAft>
                <a:spcPts val="0"/>
              </a:spcAft>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7002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a:p>
            <a:endParaRPr lang="en-US" dirty="0"/>
          </a:p>
          <a:p>
            <a:r>
              <a:rPr lang="en-US" dirty="0"/>
              <a:t>In 2016, Tesla tested purchase intent by asking prospective buyers of Model-3 to put down $1000 deposit for it. Around 400,000 people did that, boosting Tesla’s confidence that their car will sell. You will find many such concept testing on </a:t>
            </a:r>
            <a:r>
              <a:rPr lang="en-US" dirty="0" err="1"/>
              <a:t>kickstarter</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Bank of America – Design Thinking story </a:t>
            </a:r>
            <a:r>
              <a:rPr lang="en-US" sz="12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200" dirty="0">
                <a:effectLst/>
                <a:latin typeface="Calibri" panose="020F0502020204030204" pitchFamily="34" charset="0"/>
                <a:ea typeface="Calibri" panose="020F0502020204030204" pitchFamily="34" charset="0"/>
                <a:cs typeface="Times New Roman" panose="02020603050405020304" pitchFamily="18" charset="0"/>
              </a:rPr>
              <a:t> Keep the change campaign </a:t>
            </a:r>
            <a:r>
              <a:rPr lang="en-US" sz="12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E.g. If you bought coffee for $2.89 using “keep the change” card, the bank would deposit 11 cents into the user’s savings account. They followed the savings habit of moms who were actually managing finances at home to see how they rounded off their expenses while noting down in checkbook registers.</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Look at the phases they went 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0" i="0" u="none" strike="noStrike" cap="none" dirty="0">
                <a:solidFill>
                  <a:schemeClr val="dk1"/>
                </a:solidFill>
                <a:effectLst/>
                <a:latin typeface="Calibri"/>
                <a:ea typeface="Calibri"/>
                <a:cs typeface="Calibri"/>
                <a:sym typeface="Calibri"/>
              </a:rPr>
              <a:t>Phase 1: Empathize:</a:t>
            </a:r>
          </a:p>
          <a:p>
            <a:r>
              <a:rPr lang="en-US" sz="1200" b="0" i="0" u="none" strike="noStrike" cap="none" dirty="0">
                <a:solidFill>
                  <a:schemeClr val="dk1"/>
                </a:solidFill>
                <a:effectLst/>
                <a:latin typeface="Calibri"/>
                <a:ea typeface="Calibri"/>
                <a:cs typeface="Calibri"/>
                <a:sym typeface="Calibri"/>
              </a:rPr>
              <a:t>The team interviewed baby boomer women with children and tried to understand how they manage their finances. They found that women used to round up to the nearest number for more straightforward calculations and a buffer. Mothers used to struggle with money because they have nothing to put aside or because of impulse buying.</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Phase 2: Brainstorming</a:t>
            </a:r>
          </a:p>
          <a:p>
            <a:r>
              <a:rPr lang="en-US" sz="1200" b="0" i="0" u="none" strike="noStrike" cap="none" dirty="0">
                <a:solidFill>
                  <a:schemeClr val="dk1"/>
                </a:solidFill>
                <a:effectLst/>
                <a:latin typeface="Calibri"/>
                <a:ea typeface="Calibri"/>
                <a:cs typeface="Calibri"/>
                <a:sym typeface="Calibri"/>
              </a:rPr>
              <a:t>A team of Product Managers, Finance Experts, Software Engineers, and Operations Experts came together and pitched down one idea after 20 brainstorming sessions and reviewing 80 concepts.</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Phase 3: Prototype and Testing</a:t>
            </a:r>
          </a:p>
          <a:p>
            <a:r>
              <a:rPr lang="en-US" sz="1200" b="0" i="0" u="none" strike="noStrike" cap="none" dirty="0">
                <a:solidFill>
                  <a:schemeClr val="dk1"/>
                </a:solidFill>
                <a:effectLst/>
                <a:latin typeface="Calibri"/>
                <a:ea typeface="Calibri"/>
                <a:cs typeface="Calibri"/>
                <a:sym typeface="Calibri"/>
              </a:rPr>
              <a:t>To field-test the idea, the team made a cartoon video about the service that could be shared with customers for feedback.</a:t>
            </a:r>
          </a:p>
          <a:p>
            <a:r>
              <a:rPr lang="en-US" sz="1200" b="0" i="0" u="none" strike="noStrike" cap="none" dirty="0">
                <a:solidFill>
                  <a:schemeClr val="dk1"/>
                </a:solidFill>
                <a:effectLst/>
                <a:latin typeface="Calibri"/>
                <a:ea typeface="Calibri"/>
                <a:cs typeface="Calibri"/>
                <a:sym typeface="Calibri"/>
              </a:rPr>
              <a:t> </a:t>
            </a:r>
          </a:p>
          <a:p>
            <a:r>
              <a:rPr lang="en-US" sz="1200" b="0" i="0" u="none" strike="noStrike" cap="none" dirty="0">
                <a:solidFill>
                  <a:schemeClr val="dk1"/>
                </a:solidFill>
                <a:effectLst/>
                <a:latin typeface="Calibri"/>
                <a:ea typeface="Calibri"/>
                <a:cs typeface="Calibri"/>
                <a:sym typeface="Calibri"/>
              </a:rPr>
              <a:t>Phase 4: Iteration</a:t>
            </a:r>
          </a:p>
          <a:p>
            <a:r>
              <a:rPr lang="en-US" sz="1200" b="0" i="0" u="none" strike="noStrike" cap="none" dirty="0">
                <a:solidFill>
                  <a:schemeClr val="dk1"/>
                </a:solidFill>
                <a:effectLst/>
                <a:latin typeface="Calibri"/>
                <a:ea typeface="Calibri"/>
                <a:cs typeface="Calibri"/>
                <a:sym typeface="Calibri"/>
              </a:rPr>
              <a:t>Based on the customer’s feedback, they added new features to their prototype, including more detailed reporting and preventing a rounding-up transfer from pushing the user’s account into overdraft.</a:t>
            </a:r>
          </a:p>
          <a:p>
            <a:r>
              <a:rPr lang="en-US"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896611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Notice how Marketing starts and ends with customers. The 4Ps are about how you deliver value to your targeted customers. They are Product Place Price and Promotion.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 me provide a bit about how to think about each of the Ps to help you generate each of the Ps.</a:t>
            </a: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5790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4 Ps are a nice simple shorthand way to think about what is required.</a:t>
            </a:r>
          </a:p>
          <a:p>
            <a:pPr marL="0" lvl="0" indent="0" algn="l" rtl="0">
              <a:spcBef>
                <a:spcPts val="0"/>
              </a:spcBef>
              <a:spcAft>
                <a:spcPts val="0"/>
              </a:spcAft>
              <a:buNone/>
            </a:pPr>
            <a:r>
              <a:rPr lang="en-US" dirty="0"/>
              <a:t>In the digital space there is discussion about how the 4Ps are evolving. While some claim they don’t apply anymore, I disagree, I think this view helps to translate the 4Ps into how to think about </a:t>
            </a:r>
            <a:r>
              <a:rPr lang="en-US" dirty="0" err="1"/>
              <a:t>eacd</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Product</a:t>
            </a:r>
            <a:r>
              <a:rPr lang="en-US" dirty="0"/>
              <a:t> – Focus on </a:t>
            </a:r>
            <a:r>
              <a:rPr lang="en-US" b="1" dirty="0"/>
              <a:t>Solution</a:t>
            </a:r>
            <a:r>
              <a:rPr lang="en-US" dirty="0"/>
              <a:t> – Note the broader term of solution instead of product. Recall from the lectures, no one buys products, they buy solutions. For this you want to define offerings by the needs they </a:t>
            </a:r>
            <a:r>
              <a:rPr lang="en-US" dirty="0" err="1"/>
              <a:t>meed</a:t>
            </a:r>
            <a:r>
              <a:rPr lang="en-US" dirty="0"/>
              <a:t>, not by their features, functions, or technological superiority.</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Place</a:t>
            </a:r>
            <a:r>
              <a:rPr lang="en-US" dirty="0"/>
              <a:t> – Focus on </a:t>
            </a:r>
            <a:r>
              <a:rPr lang="en-US" b="1" dirty="0"/>
              <a:t>Access</a:t>
            </a:r>
            <a:r>
              <a:rPr lang="en-US" dirty="0"/>
              <a:t> – Consider how many things are purchased online or delivered as an online service. Here you develop an integrated cross-channel presence that considers customers entire purchase journey instead of emphasizing individual physical purchase locations and channels.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Price</a:t>
            </a:r>
            <a:r>
              <a:rPr lang="en-US" dirty="0"/>
              <a:t> – Focus on </a:t>
            </a:r>
            <a:r>
              <a:rPr lang="en-US" b="1" dirty="0"/>
              <a:t>Value</a:t>
            </a:r>
            <a:r>
              <a:rPr lang="en-US" dirty="0"/>
              <a:t> – If you decompose a product into its components, you can determine it “cost”. However, a solution is much more than that, it is this particular collection of components that contribute to the solution for the customer. This solution has a certain value to each consumer which may be much more valuable than the associated cost of the components. You want to Articulate the benefits relative to price, rather than stressing how price relates to production costs, profit margins, or competitors prices.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Promotion</a:t>
            </a:r>
            <a:r>
              <a:rPr lang="en-US" dirty="0"/>
              <a:t> – Focus on </a:t>
            </a:r>
            <a:r>
              <a:rPr lang="en-US" b="1" dirty="0"/>
              <a:t>Education</a:t>
            </a:r>
            <a:r>
              <a:rPr lang="en-US" dirty="0"/>
              <a:t> – Many people in the market know how often they are seeing mass market ads. While often still necessary to build general awareness, it is important to better target particular customers with messages that educate. We want to provide information that is relevant to customers’ specific needs at each point in the purchase cycle, rather than relying on advertising, public relations and personal selling.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touch on this a bit more in the next module when we discuss customer personas.</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85248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ea typeface="Arial"/>
                <a:cs typeface="Arial"/>
                <a:sym typeface="Arial"/>
              </a:rPr>
              <a:t>Please enter your questions in the Q&amp;A box. We’ll answer these in the Q&amp;A and stop from time to time to bring these to the broader attention of the class</a:t>
            </a:r>
            <a:endParaRPr lang="en-US" dirty="0"/>
          </a:p>
          <a:p>
            <a:pPr marL="0" marR="0" lvl="0" indent="0" algn="just" rtl="0">
              <a:spcBef>
                <a:spcPts val="0"/>
              </a:spcBef>
              <a:spcAft>
                <a:spcPts val="0"/>
              </a:spcAft>
              <a:buNone/>
            </a:pPr>
            <a:endParaRPr lang="en-US" sz="1200" dirty="0">
              <a:solidFill>
                <a:srgbClr val="408191"/>
              </a:solidFill>
              <a:latin typeface="Arial"/>
              <a:ea typeface="Arial"/>
              <a:cs typeface="Arial"/>
              <a:sym typeface="Arial"/>
            </a:endParaRPr>
          </a:p>
          <a:p>
            <a:pPr marL="0" marR="0" lvl="0" indent="0" algn="just" rtl="0">
              <a:spcBef>
                <a:spcPts val="0"/>
              </a:spcBef>
              <a:spcAft>
                <a:spcPts val="0"/>
              </a:spcAft>
              <a:buNone/>
            </a:pPr>
            <a:r>
              <a:rPr lang="en-US" sz="1200" dirty="0">
                <a:solidFill>
                  <a:srgbClr val="408191"/>
                </a:solidFill>
                <a:latin typeface="Arial"/>
                <a:ea typeface="Arial"/>
                <a:cs typeface="Arial"/>
                <a:sym typeface="Arial"/>
              </a:rPr>
              <a:t>Please enter your response in the ‘Chat box.’ Before you send it, please make sure that your response goes  to ‘All Panelists and Attendees’</a:t>
            </a:r>
          </a:p>
          <a:p>
            <a:pPr marL="0" marR="0" lvl="0" indent="0" algn="just" rtl="0">
              <a:spcBef>
                <a:spcPts val="0"/>
              </a:spcBef>
              <a:spcAft>
                <a:spcPts val="0"/>
              </a:spcAft>
              <a:buNone/>
            </a:pPr>
            <a:endParaRPr lang="en-US" sz="1200" dirty="0">
              <a:solidFill>
                <a:srgbClr val="408191"/>
              </a:solidFill>
              <a:latin typeface="Arial"/>
              <a:cs typeface="Arial"/>
              <a:sym typeface="Arial"/>
            </a:endParaRPr>
          </a:p>
          <a:p>
            <a:pPr marL="0" marR="0" lvl="0" indent="0" algn="just" rtl="0">
              <a:spcBef>
                <a:spcPts val="0"/>
              </a:spcBef>
              <a:spcAft>
                <a:spcPts val="0"/>
              </a:spcAft>
              <a:buNone/>
            </a:pPr>
            <a:r>
              <a:rPr lang="en-US" sz="1200" dirty="0">
                <a:solidFill>
                  <a:srgbClr val="408191"/>
                </a:solidFill>
                <a:latin typeface="Arial"/>
                <a:cs typeface="Arial"/>
                <a:sym typeface="Arial"/>
              </a:rPr>
              <a:t>Due to the size of the cohort we will not be able to unmute people to speak, though we may investigate doing that in later sessions.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for today’s agenda</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81065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61326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80880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help you get used to the assignments, let’s focus for a moment on the Assignment instructions</a:t>
            </a:r>
          </a:p>
          <a:p>
            <a:pPr marL="0" lvl="0" indent="0" algn="l" rtl="0">
              <a:lnSpc>
                <a:spcPct val="100000"/>
              </a:lnSpc>
              <a:spcBef>
                <a:spcPts val="0"/>
              </a:spcBef>
              <a:spcAft>
                <a:spcPts val="0"/>
              </a:spcAft>
              <a:buSzPts val="1400"/>
              <a:buNone/>
            </a:pPr>
            <a:endParaRPr lang="en-US" dirty="0"/>
          </a:p>
          <a:p>
            <a:r>
              <a:rPr lang="en-US" sz="1200" b="0" i="0" u="none" strike="noStrike" cap="none" dirty="0">
                <a:solidFill>
                  <a:schemeClr val="dk1"/>
                </a:solidFill>
                <a:effectLst/>
                <a:latin typeface="Calibri"/>
                <a:ea typeface="Calibri"/>
                <a:cs typeface="Calibri"/>
                <a:sym typeface="Calibri"/>
              </a:rPr>
              <a:t>Assume you have a new product idea that you want to develop within your current organization. Out of excitement, you emailed your CEO with all the brainstorm dump, which he replied to saying, “</a:t>
            </a:r>
            <a:r>
              <a:rPr lang="en-US" sz="1200" b="1" i="0" u="none" strike="noStrike" cap="none" dirty="0">
                <a:solidFill>
                  <a:schemeClr val="dk1"/>
                </a:solidFill>
                <a:effectLst/>
                <a:latin typeface="Calibri"/>
                <a:ea typeface="Calibri"/>
                <a:cs typeface="Calibri"/>
                <a:sym typeface="Calibri"/>
              </a:rPr>
              <a:t>Please send an executive brief of what you wanted to be built, why and how</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Through this assignment, you will create a </a:t>
            </a:r>
            <a:r>
              <a:rPr lang="en-US" sz="1200" b="1" i="0" u="none" strike="noStrike" cap="none" dirty="0">
                <a:solidFill>
                  <a:schemeClr val="dk1"/>
                </a:solidFill>
                <a:effectLst/>
                <a:latin typeface="Calibri"/>
                <a:ea typeface="Calibri"/>
                <a:cs typeface="Calibri"/>
                <a:sym typeface="Calibri"/>
              </a:rPr>
              <a:t>brief document</a:t>
            </a:r>
            <a:r>
              <a:rPr lang="en-US" sz="1200" b="0" i="0" u="none" strike="noStrike" cap="none" dirty="0">
                <a:solidFill>
                  <a:schemeClr val="dk1"/>
                </a:solidFill>
                <a:effectLst/>
                <a:latin typeface="Calibri"/>
                <a:ea typeface="Calibri"/>
                <a:cs typeface="Calibri"/>
                <a:sym typeface="Calibri"/>
              </a:rPr>
              <a:t> about this new product that you’d like to see. The template document has different sections (with examples of what you can write) that require you to fill in your thought process for how you would execute each step from idea to launch. </a:t>
            </a:r>
          </a:p>
          <a:p>
            <a:pPr marL="0" lvl="0" indent="0" algn="l" rtl="0">
              <a:lnSpc>
                <a:spcPct val="100000"/>
              </a:lnSpc>
              <a:spcBef>
                <a:spcPts val="0"/>
              </a:spcBef>
              <a:spcAft>
                <a:spcPts val="0"/>
              </a:spcAft>
              <a:buSzPts val="1400"/>
              <a:buNone/>
            </a:pP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674013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To help you get used to the assignments, let’s focus for a moment on the submission instructions: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228600" lvl="0" indent="-228600" algn="l" rtl="0">
              <a:lnSpc>
                <a:spcPct val="100000"/>
              </a:lnSpc>
              <a:spcBef>
                <a:spcPts val="0"/>
              </a:spcBef>
              <a:spcAft>
                <a:spcPts val="0"/>
              </a:spcAft>
              <a:buSzPts val="1400"/>
              <a:buFont typeface="+mj-lt"/>
              <a:buAutoNum type="arabicPeriod"/>
            </a:pPr>
            <a:endParaRPr lang="en-US" dirty="0"/>
          </a:p>
          <a:p>
            <a:r>
              <a:rPr lang="en-US" sz="1200" b="1" i="0" u="none" strike="noStrike" cap="none" dirty="0">
                <a:solidFill>
                  <a:schemeClr val="dk1"/>
                </a:solidFill>
                <a:effectLst/>
                <a:latin typeface="Calibri"/>
                <a:ea typeface="Calibri"/>
                <a:cs typeface="Calibri"/>
                <a:sym typeface="Calibri"/>
              </a:rPr>
              <a:t>Submission Instructions </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Download this</a:t>
            </a:r>
            <a:r>
              <a:rPr lang="en-US" sz="1200" b="0" i="0" u="sng" strike="noStrike" cap="none" dirty="0">
                <a:solidFill>
                  <a:schemeClr val="dk1"/>
                </a:solidFill>
                <a:effectLst/>
                <a:latin typeface="Calibri"/>
                <a:ea typeface="Calibri"/>
                <a:cs typeface="Calibri"/>
                <a:sym typeface="Calibri"/>
                <a:hlinkClick r:id="rId3" tooltip="Required Assignment.docx"/>
              </a:rPr>
              <a:t> </a:t>
            </a:r>
            <a:r>
              <a:rPr lang="en-US" sz="1200" b="0" i="0" u="sng" strike="noStrike" cap="none" dirty="0">
                <a:solidFill>
                  <a:schemeClr val="dk1"/>
                </a:solidFill>
                <a:effectLst/>
                <a:latin typeface="Calibri"/>
                <a:ea typeface="Calibri"/>
                <a:cs typeface="Calibri"/>
                <a:sym typeface="Calibri"/>
                <a:hlinkClick r:id="rId4"/>
              </a:rPr>
              <a:t>assignment template</a:t>
            </a:r>
            <a:r>
              <a:rPr lang="en-US" sz="1200" b="0" i="0" u="none" strike="noStrike" cap="none" dirty="0">
                <a:solidFill>
                  <a:schemeClr val="dk1"/>
                </a:solidFill>
                <a:effectLst/>
                <a:latin typeface="Calibri"/>
                <a:ea typeface="Calibri"/>
                <a:cs typeface="Calibri"/>
                <a:sym typeface="Calibri"/>
              </a:rPr>
              <a:t> to record your responses.</a:t>
            </a:r>
          </a:p>
          <a:p>
            <a:r>
              <a:rPr lang="en-US" sz="1200" b="0" i="0" u="none" strike="noStrike" cap="none" dirty="0">
                <a:solidFill>
                  <a:schemeClr val="dk1"/>
                </a:solidFill>
                <a:effectLst/>
                <a:latin typeface="Calibri"/>
                <a:ea typeface="Calibri"/>
                <a:cs typeface="Calibri"/>
                <a:sym typeface="Calibri"/>
              </a:rPr>
              <a:t>Rename the template as </a:t>
            </a:r>
            <a:r>
              <a:rPr lang="en-US" sz="1200" b="1" i="0" u="none" strike="noStrike" cap="none" dirty="0">
                <a:solidFill>
                  <a:schemeClr val="dk1"/>
                </a:solidFill>
                <a:effectLst/>
                <a:latin typeface="Calibri"/>
                <a:ea typeface="Calibri"/>
                <a:cs typeface="Calibri"/>
                <a:sym typeface="Calibri"/>
              </a:rPr>
              <a:t>ISBPM_Assignment_2.4_&lt;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the assignment page.</a:t>
            </a:r>
          </a:p>
          <a:p>
            <a:r>
              <a:rPr lang="en-US" sz="1200" b="0" i="0" u="none" strike="noStrike" cap="none" dirty="0">
                <a:solidFill>
                  <a:schemeClr val="dk1"/>
                </a:solidFill>
                <a:effectLst/>
                <a:latin typeface="Calibri"/>
                <a:ea typeface="Calibri"/>
                <a:cs typeface="Calibri"/>
                <a:sym typeface="Calibri"/>
              </a:rPr>
              <a:t>Upload the document containing your response.</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     The suggested amount of time it should take you is about 90 minutes.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Now for the actual assignment.</a:t>
            </a: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7273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document is looking for 6 things, each worth the same amount, 3 points each, for a total of 18 points.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We’ll use each of these as the topics for discussion</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260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r>
              <a:rPr lang="en-US" sz="1200" b="0" i="0" u="none" strike="noStrike" cap="none" dirty="0">
                <a:solidFill>
                  <a:schemeClr val="dk1"/>
                </a:solidFill>
                <a:effectLst/>
                <a:latin typeface="+mn-lt"/>
                <a:ea typeface="Calibri"/>
                <a:cs typeface="Calibri"/>
                <a:sym typeface="Calibri"/>
              </a:rPr>
              <a:t>While the submission needs to be short, that does not mean it is not a lot of work.</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While it sounds contradictory, we are looking for detail in a short format. Distill the information down to the critical items that connect with the viewer/project funder. Consider the original Twitter, you had to find a way to communicate in 140 characters. What can you say that is impactful . . . Concisely.</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Using the iPod example from the last office hours. Consider two ways to describe the product:</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A music player with a click-wheel for navigation, 1GB disk drive, a 2"x1" monochrome display and a battery that enable you to listen for 4 hours of recordings.</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vs</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1000 songs in your pocket</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Often you will not have a long period of time or format to provide a lot of detail. You need to craft a message that is short and to the point.</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There are 6 items in the Rubric, the first being Brevity.</a:t>
            </a:r>
            <a:br>
              <a:rPr lang="en-US" dirty="0">
                <a:latin typeface="+mn-lt"/>
              </a:rPr>
            </a:br>
            <a:br>
              <a:rPr lang="en-US" dirty="0">
                <a:latin typeface="+mn-lt"/>
              </a:rPr>
            </a:br>
            <a:r>
              <a:rPr lang="en-US" sz="1200" b="0" i="0" u="none" strike="noStrike" cap="none" dirty="0">
                <a:solidFill>
                  <a:schemeClr val="dk1"/>
                </a:solidFill>
                <a:effectLst/>
                <a:latin typeface="+mn-lt"/>
                <a:ea typeface="Calibri"/>
                <a:cs typeface="Calibri"/>
                <a:sym typeface="Calibri"/>
              </a:rPr>
              <a:t>Brevity</a:t>
            </a:r>
            <a:br>
              <a:rPr lang="en-US" dirty="0">
                <a:latin typeface="+mn-lt"/>
              </a:rPr>
            </a:br>
            <a:r>
              <a:rPr lang="en-US" sz="1200" b="0" i="0" u="none" strike="noStrike" cap="none" dirty="0">
                <a:solidFill>
                  <a:schemeClr val="dk1"/>
                </a:solidFill>
                <a:effectLst/>
                <a:latin typeface="+mn-lt"/>
                <a:ea typeface="Calibri"/>
                <a:cs typeface="Calibri"/>
                <a:sym typeface="Calibri"/>
              </a:rPr>
              <a:t>Idea</a:t>
            </a:r>
            <a:br>
              <a:rPr lang="en-US" dirty="0">
                <a:latin typeface="+mn-lt"/>
              </a:rPr>
            </a:br>
            <a:r>
              <a:rPr lang="en-US" sz="1200" b="0" i="0" u="none" strike="noStrike" cap="none" dirty="0">
                <a:solidFill>
                  <a:schemeClr val="dk1"/>
                </a:solidFill>
                <a:effectLst/>
                <a:latin typeface="+mn-lt"/>
                <a:ea typeface="Calibri"/>
                <a:cs typeface="Calibri"/>
                <a:sym typeface="Calibri"/>
              </a:rPr>
              <a:t>Market strategy and pre-launch marketing</a:t>
            </a:r>
            <a:br>
              <a:rPr lang="en-US" dirty="0">
                <a:latin typeface="+mn-lt"/>
              </a:rPr>
            </a:br>
            <a:r>
              <a:rPr lang="en-US" sz="1200" b="0" i="0" u="none" strike="noStrike" cap="none" dirty="0">
                <a:solidFill>
                  <a:schemeClr val="dk1"/>
                </a:solidFill>
                <a:effectLst/>
                <a:latin typeface="+mn-lt"/>
                <a:ea typeface="Calibri"/>
                <a:cs typeface="Calibri"/>
                <a:sym typeface="Calibri"/>
              </a:rPr>
              <a:t>Concept</a:t>
            </a:r>
            <a:br>
              <a:rPr lang="en-US" dirty="0">
                <a:latin typeface="+mn-lt"/>
              </a:rPr>
            </a:br>
            <a:r>
              <a:rPr lang="en-US" sz="1200" b="0" i="0" u="none" strike="noStrike" cap="none" dirty="0">
                <a:solidFill>
                  <a:schemeClr val="dk1"/>
                </a:solidFill>
                <a:effectLst/>
                <a:latin typeface="+mn-lt"/>
                <a:ea typeface="Calibri"/>
                <a:cs typeface="Calibri"/>
                <a:sym typeface="Calibri"/>
              </a:rPr>
              <a:t>Testing</a:t>
            </a:r>
            <a:br>
              <a:rPr lang="en-US" dirty="0">
                <a:latin typeface="+mn-lt"/>
              </a:rPr>
            </a:br>
            <a:r>
              <a:rPr lang="en-US" sz="1200" b="0" i="0" u="none" strike="noStrike" cap="none" dirty="0">
                <a:solidFill>
                  <a:schemeClr val="dk1"/>
                </a:solidFill>
                <a:effectLst/>
                <a:latin typeface="+mn-lt"/>
                <a:ea typeface="Calibri"/>
                <a:cs typeface="Calibri"/>
                <a:sym typeface="Calibri"/>
              </a:rPr>
              <a:t>Launch strategy</a:t>
            </a:r>
          </a:p>
          <a:p>
            <a:pPr marL="0" lvl="0" indent="0" algn="l" rtl="0">
              <a:spcBef>
                <a:spcPts val="0"/>
              </a:spcBef>
              <a:spcAft>
                <a:spcPts val="0"/>
              </a:spcAft>
              <a:buFont typeface="Arial" panose="020B0604020202020204" pitchFamily="34" charset="0"/>
              <a:buNone/>
            </a:pPr>
            <a:br>
              <a:rPr lang="en-US" dirty="0">
                <a:latin typeface="+mn-lt"/>
              </a:rPr>
            </a:br>
            <a:r>
              <a:rPr lang="en-US" sz="1200" b="0" i="0" u="none" strike="noStrike" cap="none" dirty="0">
                <a:solidFill>
                  <a:schemeClr val="dk1"/>
                </a:solidFill>
                <a:effectLst/>
                <a:latin typeface="+mn-lt"/>
                <a:ea typeface="Calibri"/>
                <a:cs typeface="Calibri"/>
                <a:sym typeface="Calibri"/>
              </a:rPr>
              <a:t>That would mean 3 pages or less., Do this while satisfying each of the items required in the rubric.</a:t>
            </a:r>
            <a:endParaRPr lang="en-US" b="0" dirty="0">
              <a:latin typeface="+mn-lt"/>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61735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Work on this</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I think it is that you have a concept you want to test the concept with the target segment to ensure that is solves a problem. As professor </a:t>
            </a:r>
            <a:r>
              <a:rPr lang="en-US" sz="1200" b="1" i="0" u="none" strike="noStrike" cap="none" dirty="0" err="1">
                <a:solidFill>
                  <a:schemeClr val="dk1"/>
                </a:solidFill>
                <a:effectLst/>
                <a:latin typeface="Calibri"/>
                <a:ea typeface="Calibri"/>
                <a:cs typeface="Calibri"/>
                <a:sym typeface="Calibri"/>
              </a:rPr>
              <a:t>Sidharrth</a:t>
            </a:r>
            <a:r>
              <a:rPr lang="en-US" sz="1200" b="1" i="0" u="none" strike="noStrike" cap="none" dirty="0">
                <a:solidFill>
                  <a:schemeClr val="dk1"/>
                </a:solidFill>
                <a:effectLst/>
                <a:latin typeface="Calibri"/>
                <a:ea typeface="Calibri"/>
                <a:cs typeface="Calibri"/>
                <a:sym typeface="Calibri"/>
              </a:rPr>
              <a:t> mentioned in the videos, customers do not purchase products, the purchase solutions. This is the testing about whether the solution, embodied by the product, solves the customer problem AND the value of that solution to the customer. </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Consider the example of the milk shake that professor </a:t>
            </a:r>
            <a:r>
              <a:rPr lang="en-US" sz="1200" b="1" i="0" u="none" strike="noStrike" cap="none" dirty="0" err="1">
                <a:solidFill>
                  <a:schemeClr val="dk1"/>
                </a:solidFill>
                <a:effectLst/>
                <a:latin typeface="Calibri"/>
                <a:ea typeface="Calibri"/>
                <a:cs typeface="Calibri"/>
                <a:sym typeface="Calibri"/>
              </a:rPr>
              <a:t>Sidharttha</a:t>
            </a:r>
            <a:r>
              <a:rPr lang="en-US" sz="1200" b="1" i="0" u="none" strike="noStrike" cap="none" dirty="0">
                <a:solidFill>
                  <a:schemeClr val="dk1"/>
                </a:solidFill>
                <a:effectLst/>
                <a:latin typeface="Calibri"/>
                <a:ea typeface="Calibri"/>
                <a:cs typeface="Calibri"/>
                <a:sym typeface="Calibri"/>
              </a:rPr>
              <a:t> discussed in the video. Not how there were two types of buyers with slightly different requirements, how they redefined the product to address each.</a:t>
            </a:r>
          </a:p>
          <a:p>
            <a:endParaRPr lang="en-US" sz="1200" b="1" i="0" u="none" strike="noStrike" cap="none" dirty="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ea typeface="Calibri"/>
                <a:cs typeface="Calibri"/>
                <a:sym typeface="Calibri"/>
              </a:rPr>
              <a:t>This is what we referred to in slide 11.</a:t>
            </a:r>
          </a:p>
          <a:p>
            <a:endParaRPr lang="en-US" sz="1200" b="1"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Concept testing helps to ensure that the product meets the intended business goal. It includes clearly defined KPIs to understand performance of your product in the market. It could also include aspects of having a control group to ensure that your results aren't skewed. Will wait for others to chime in as well.</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2363259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mn-lt"/>
                <a:ea typeface="Calibri"/>
                <a:cs typeface="Calibri"/>
                <a:sym typeface="Calibri"/>
              </a:rPr>
              <a:t>Often product ideas are quite simple. Consider the fuzzy front end, there can be lots of different inputs to the process. By adding a feature, are you creating a new product? If so how?</a:t>
            </a:r>
          </a:p>
          <a:p>
            <a:endParaRPr lang="en-US" sz="1200" b="0" i="0" u="none" strike="noStrike" cap="none" dirty="0">
              <a:solidFill>
                <a:schemeClr val="dk1"/>
              </a:solidFill>
              <a:effectLst/>
              <a:latin typeface="+mn-lt"/>
              <a:ea typeface="Calibri"/>
              <a:cs typeface="Calibri"/>
              <a:sym typeface="Calibri"/>
            </a:endParaRPr>
          </a:p>
          <a:p>
            <a:r>
              <a:rPr lang="en-US" sz="1200" b="0" i="0" u="none" strike="noStrike" cap="none" dirty="0">
                <a:solidFill>
                  <a:schemeClr val="dk1"/>
                </a:solidFill>
                <a:effectLst/>
                <a:latin typeface="+mn-lt"/>
                <a:ea typeface="Calibri"/>
                <a:cs typeface="Calibri"/>
                <a:sym typeface="Calibri"/>
              </a:rPr>
              <a:t>Do the 4Ps change? Can you charge a premium for that feature packaged into the product? There are lots of questions to answer. So, yes, it can be a feature though you need to put a lot of thought into it.</a:t>
            </a:r>
          </a:p>
          <a:p>
            <a:endParaRPr lang="en-US" sz="1200" b="0" i="0" u="none" strike="noStrike" cap="none" dirty="0">
              <a:solidFill>
                <a:schemeClr val="dk1"/>
              </a:solidFill>
              <a:effectLst/>
              <a:latin typeface="+mn-lt"/>
              <a:ea typeface="Calibri"/>
              <a:cs typeface="Calibri"/>
              <a:sym typeface="Calibri"/>
            </a:endParaRPr>
          </a:p>
          <a:p>
            <a:r>
              <a:rPr lang="en-US" sz="1200" b="0" i="0" u="none" strike="noStrike" cap="none" dirty="0">
                <a:solidFill>
                  <a:schemeClr val="dk1"/>
                </a:solidFill>
                <a:effectLst/>
                <a:latin typeface="+mn-lt"/>
                <a:ea typeface="Calibri"/>
                <a:cs typeface="Calibri"/>
                <a:sym typeface="Calibri"/>
              </a:rPr>
              <a:t>And for the second part of the question:</a:t>
            </a:r>
          </a:p>
          <a:p>
            <a:endParaRPr lang="en-US" sz="1200" b="0" i="0" u="none" strike="noStrike" cap="none" dirty="0">
              <a:solidFill>
                <a:schemeClr val="dk1"/>
              </a:solidFill>
              <a:effectLst/>
              <a:latin typeface="+mn-lt"/>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In case I don’t have an idea for my current company , can I have an Idea for any other company such as Apple , Uber or Amazon?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Sure, that it is a great thought exercise.</a:t>
            </a:r>
          </a:p>
          <a:p>
            <a:endParaRPr lang="en-US" sz="1200" b="0" i="0" u="none" strike="noStrike" cap="none" dirty="0">
              <a:solidFill>
                <a:schemeClr val="dk1"/>
              </a:solidFill>
              <a:effectLst/>
              <a:latin typeface="+mn-lt"/>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585835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mn-lt"/>
                <a:ea typeface="Calibri"/>
                <a:cs typeface="Calibri"/>
                <a:sym typeface="Calibri"/>
              </a:rPr>
              <a:t>Ankur provided a very good answer to this question:</a:t>
            </a:r>
          </a:p>
          <a:p>
            <a:endParaRPr lang="en-US" sz="1200" b="0" i="0" u="none" strike="noStrike" cap="none" dirty="0">
              <a:solidFill>
                <a:schemeClr val="dk1"/>
              </a:solidFill>
              <a:effectLst/>
              <a:latin typeface="+mn-lt"/>
              <a:cs typeface="Calibri"/>
              <a:sym typeface="Calibri"/>
            </a:endParaRPr>
          </a:p>
          <a:p>
            <a:r>
              <a:rPr lang="en-US" sz="1200" b="0" i="0" u="none" strike="noStrike" cap="none" dirty="0">
                <a:solidFill>
                  <a:schemeClr val="dk1"/>
                </a:solidFill>
                <a:effectLst/>
                <a:latin typeface="Calibri"/>
                <a:ea typeface="Calibri"/>
                <a:cs typeface="Calibri"/>
                <a:sym typeface="Calibri"/>
              </a:rPr>
              <a:t>While the actual development process remains the same, the strategies to evaluate value and the influencers in the ecosystem changes.</a:t>
            </a:r>
          </a:p>
          <a:p>
            <a:r>
              <a:rPr lang="en-US" sz="1200" b="0" i="0" u="none" strike="noStrike" cap="none" dirty="0">
                <a:solidFill>
                  <a:schemeClr val="dk1"/>
                </a:solidFill>
                <a:effectLst/>
                <a:latin typeface="Calibri"/>
                <a:ea typeface="Calibri"/>
                <a:cs typeface="Calibri"/>
                <a:sym typeface="Calibri"/>
              </a:rPr>
              <a:t>- In B2B the buyers are not the users</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sales cycle is typically longer than B2C</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MVPs usually do not work or yield expected results in case of B2B</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Decision making is rather complex in B2B, due to there being more influencers.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 will continue to cover the differences from week to week as the course progresses.</a:t>
            </a:r>
          </a:p>
          <a:p>
            <a:endParaRPr lang="en-US" sz="1200" dirty="0"/>
          </a:p>
          <a:p>
            <a:endParaRPr lang="en-US" sz="1200" b="0" i="0" u="none" strike="noStrike" cap="none" dirty="0">
              <a:solidFill>
                <a:schemeClr val="dk1"/>
              </a:solidFill>
              <a:effectLst/>
              <a:latin typeface="+mn-lt"/>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109088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it we will cover:</a:t>
            </a:r>
          </a:p>
          <a:p>
            <a:pPr marL="0" lvl="0" indent="0" algn="l" rtl="0">
              <a:spcBef>
                <a:spcPts val="0"/>
              </a:spcBef>
              <a:spcAft>
                <a:spcPts val="0"/>
              </a:spcAft>
              <a:buNone/>
            </a:pPr>
            <a:r>
              <a:rPr lang="en-US" b="1" dirty="0"/>
              <a:t>CLICK</a:t>
            </a:r>
          </a:p>
          <a:p>
            <a:r>
              <a:rPr lang="en-US" sz="1200" b="1" i="0" u="none" strike="noStrike" cap="none" dirty="0" err="1">
                <a:solidFill>
                  <a:schemeClr val="dk1"/>
                </a:solidFill>
                <a:effectLst/>
                <a:latin typeface="Calibri"/>
                <a:ea typeface="Calibri"/>
                <a:cs typeface="Calibri"/>
                <a:sym typeface="Calibri"/>
              </a:rPr>
              <a:t>Programme</a:t>
            </a:r>
            <a:r>
              <a:rPr lang="en-US" sz="1200" b="1" i="0" u="none" strike="noStrike" cap="none" dirty="0">
                <a:solidFill>
                  <a:schemeClr val="dk1"/>
                </a:solidFill>
                <a:effectLst/>
                <a:latin typeface="Calibri"/>
                <a:ea typeface="Calibri"/>
                <a:cs typeface="Calibri"/>
                <a:sym typeface="Calibri"/>
              </a:rPr>
              <a:t> Learning Outcomes Addressed:</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Analyse</a:t>
            </a:r>
            <a:r>
              <a:rPr lang="en-US" sz="1200" b="0" i="0" u="none" strike="noStrike" cap="none" dirty="0">
                <a:solidFill>
                  <a:schemeClr val="dk1"/>
                </a:solidFill>
                <a:effectLst/>
                <a:latin typeface="Calibri"/>
                <a:ea typeface="Calibri"/>
                <a:cs typeface="Calibri"/>
                <a:sym typeface="Calibri"/>
              </a:rPr>
              <a:t> strategies and frameworks for developing and marketing a new product.</a:t>
            </a:r>
          </a:p>
          <a:p>
            <a:r>
              <a:rPr lang="en-US" sz="1200" b="0" i="0" u="none" strike="noStrike" cap="none" dirty="0">
                <a:solidFill>
                  <a:schemeClr val="dk1"/>
                </a:solidFill>
                <a:effectLst/>
                <a:latin typeface="Calibri"/>
                <a:ea typeface="Calibri"/>
                <a:cs typeface="Calibri"/>
                <a:sym typeface="Calibri"/>
              </a:rPr>
              <a:t>Define the problem a product will solve while mapping the customer’s persona and journey.</a:t>
            </a: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By the end of this week, you will be able to:</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Understand markets and define them.</a:t>
            </a:r>
          </a:p>
          <a:p>
            <a:r>
              <a:rPr lang="en-US" sz="1200" b="0" i="0" u="none" strike="noStrike" cap="none" dirty="0">
                <a:solidFill>
                  <a:schemeClr val="dk1"/>
                </a:solidFill>
                <a:effectLst/>
                <a:latin typeface="Calibri"/>
                <a:ea typeface="Calibri"/>
                <a:cs typeface="Calibri"/>
                <a:sym typeface="Calibri"/>
              </a:rPr>
              <a:t>Explain market segmentation and targeting.</a:t>
            </a:r>
          </a:p>
          <a:p>
            <a:r>
              <a:rPr lang="en-US" sz="1200" b="0" i="0" u="none" strike="noStrike" cap="none" dirty="0">
                <a:solidFill>
                  <a:schemeClr val="dk1"/>
                </a:solidFill>
                <a:effectLst/>
                <a:latin typeface="Calibri"/>
                <a:ea typeface="Calibri"/>
                <a:cs typeface="Calibri"/>
                <a:sym typeface="Calibri"/>
              </a:rPr>
              <a:t>Describe a customer or user persona.</a:t>
            </a:r>
          </a:p>
          <a:p>
            <a:r>
              <a:rPr lang="en-US" sz="1200" b="0" i="0" u="none" strike="noStrike" cap="none" dirty="0">
                <a:solidFill>
                  <a:schemeClr val="dk1"/>
                </a:solidFill>
                <a:effectLst/>
                <a:latin typeface="Calibri"/>
                <a:ea typeface="Calibri"/>
                <a:cs typeface="Calibri"/>
                <a:sym typeface="Calibri"/>
              </a:rPr>
              <a:t>Define and illustrate customer journey.</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486619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today’s session we will cover the following topics:</a:t>
            </a:r>
          </a:p>
          <a:p>
            <a:pPr marL="0" lvl="0" indent="0" algn="l" rtl="0">
              <a:spcBef>
                <a:spcPts val="0"/>
              </a:spcBef>
              <a:spcAft>
                <a:spcPts val="0"/>
              </a:spcAft>
              <a:buNone/>
            </a:pP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Getting Help</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Module Review</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rPr>
              <a:t>Additional Resources</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err="1">
                <a:solidFill>
                  <a:srgbClr val="408191"/>
                </a:solidFill>
                <a:latin typeface="Arial"/>
                <a:ea typeface="Arial"/>
                <a:cs typeface="Arial"/>
                <a:sym typeface="Arial"/>
              </a:rPr>
              <a:t>Programme</a:t>
            </a:r>
            <a:r>
              <a:rPr lang="en-US" sz="1200" dirty="0">
                <a:solidFill>
                  <a:srgbClr val="408191"/>
                </a:solidFill>
                <a:latin typeface="Arial"/>
                <a:ea typeface="Arial"/>
                <a:cs typeface="Arial"/>
                <a:sym typeface="Arial"/>
              </a:rPr>
              <a:t> Schedule</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Next Week</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Q&amp;A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256673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are a few resources. </a:t>
            </a:r>
            <a:r>
              <a:rPr lang="en-US" b="1" dirty="0"/>
              <a:t>CLICK</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The 4Ps come from a book by Jerome McCarthy, now in its 19</a:t>
            </a:r>
            <a:r>
              <a:rPr lang="en-US" b="0" baseline="30000" dirty="0"/>
              <a:t>th</a:t>
            </a:r>
            <a:r>
              <a:rPr lang="en-US" b="0" dirty="0"/>
              <a:t> Edition. </a:t>
            </a:r>
            <a:r>
              <a:rPr lang="en-US" sz="1200" b="0" i="0" u="none" strike="noStrike" cap="none" dirty="0">
                <a:solidFill>
                  <a:schemeClr val="dk1"/>
                </a:solidFill>
                <a:effectLst/>
                <a:latin typeface="Calibri"/>
                <a:ea typeface="Calibri"/>
                <a:cs typeface="Calibri"/>
                <a:sym typeface="Calibri"/>
              </a:rPr>
              <a:t>This book pioneered the four Ps. The unifying focus of </a:t>
            </a:r>
            <a:r>
              <a:rPr lang="en-US" sz="1200" b="1" i="0" u="none" strike="noStrike" cap="none" dirty="0">
                <a:solidFill>
                  <a:schemeClr val="dk1"/>
                </a:solidFill>
                <a:effectLst/>
                <a:latin typeface="Calibri"/>
                <a:ea typeface="Calibri"/>
                <a:cs typeface="Calibri"/>
                <a:sym typeface="Calibri"/>
              </a:rPr>
              <a:t>Basic Marketing </a:t>
            </a:r>
            <a:r>
              <a:rPr lang="en-US" sz="1200" b="0" i="0" u="none" strike="noStrike" cap="none" dirty="0">
                <a:solidFill>
                  <a:schemeClr val="dk1"/>
                </a:solidFill>
                <a:effectLst/>
                <a:latin typeface="Calibri"/>
                <a:ea typeface="Calibri"/>
                <a:cs typeface="Calibri"/>
                <a:sym typeface="Calibri"/>
              </a:rPr>
              <a:t>has always been on how to make marketing decisions, deciding what customers to focus on and how best to meet their needs. </a:t>
            </a:r>
            <a:endParaRPr lang="en-US" b="0" dirty="0"/>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https://</a:t>
            </a:r>
            <a:r>
              <a:rPr lang="en-US" b="0" dirty="0" err="1"/>
              <a:t>amzn.to</a:t>
            </a:r>
            <a:r>
              <a:rPr lang="en-US" b="0" dirty="0"/>
              <a:t>/33leyo9</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Neil Patel has a great blog on marketing. Perhaps a good place to start is his article on the 4Ps.</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https://</a:t>
            </a:r>
            <a:r>
              <a:rPr lang="en-US" b="0" dirty="0" err="1"/>
              <a:t>neilpatel.com</a:t>
            </a:r>
            <a:r>
              <a:rPr lang="en-US" b="0" dirty="0"/>
              <a:t>/blog/</a:t>
            </a:r>
          </a:p>
          <a:p>
            <a:pPr marL="0" lvl="0" indent="0" algn="l" rtl="0">
              <a:spcBef>
                <a:spcPts val="0"/>
              </a:spcBef>
              <a:spcAft>
                <a:spcPts val="0"/>
              </a:spcAft>
              <a:buNone/>
            </a:pPr>
            <a:r>
              <a:rPr lang="en-US" b="0" dirty="0"/>
              <a:t>https://</a:t>
            </a:r>
            <a:r>
              <a:rPr lang="en-US" b="0" dirty="0" err="1"/>
              <a:t>neilpatel.com</a:t>
            </a:r>
            <a:r>
              <a:rPr lang="en-US" b="0" dirty="0"/>
              <a:t>/blog/4-ps-of-marketing/</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627043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additional resources I want to continue to point you to your classmates. They are often a great resource and can provide a different perspective.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Here are a couple of great resources from students we have had.</a:t>
            </a:r>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CLICK</a:t>
            </a:r>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Are you an Apple-like or Google-like Product Manager? Basically, the Apple side of the scale, they know what you need. On the Google side, they don’t know so they build a product that is flexible and configurable to most anything you want.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Steve Jobs is famous for saying, </a:t>
            </a:r>
            <a:r>
              <a:rPr lang="en-US" dirty="0"/>
              <a:t>“</a:t>
            </a:r>
            <a:r>
              <a:rPr lang="en-US" sz="1200" b="1" i="1" u="none" strike="noStrike" kern="1200" cap="none" dirty="0">
                <a:solidFill>
                  <a:schemeClr val="tx1"/>
                </a:solidFill>
                <a:latin typeface="Times New Roman" charset="0"/>
                <a:ea typeface="Calibri"/>
                <a:cs typeface="Calibri"/>
                <a:sym typeface="Calibri"/>
              </a:rPr>
              <a:t>A lot of times people don’t know what they want until you show it to them </a:t>
            </a:r>
            <a:r>
              <a:rPr lang="en-US" dirty="0"/>
              <a:t>”</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medium.com</a:t>
            </a:r>
            <a:r>
              <a:rPr lang="en-US" b="0" dirty="0"/>
              <a:t>/@</a:t>
            </a:r>
            <a:r>
              <a:rPr lang="en-US" b="0" dirty="0" err="1"/>
              <a:t>roilavan</a:t>
            </a:r>
            <a:r>
              <a:rPr lang="en-US" b="0" dirty="0"/>
              <a:t>/are-you-an-apple-like-or-google-like-product-manager-4628c8db69c4</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dirty="0"/>
              <a:t>And another article </a:t>
            </a:r>
            <a:r>
              <a:rPr lang="en-US" b="1" dirty="0"/>
              <a:t>CLICK</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Product managers for the digital world where they lay out some of the different types of focus, from Technologist to Generalist to Business Oriented. Different products and companies have somewhat different types.</a:t>
            </a:r>
          </a:p>
          <a:p>
            <a:pPr marL="0" lvl="0" indent="0" algn="l" rtl="0">
              <a:lnSpc>
                <a:spcPct val="100000"/>
              </a:lnSpc>
              <a:spcBef>
                <a:spcPts val="0"/>
              </a:spcBef>
              <a:spcAft>
                <a:spcPts val="0"/>
              </a:spcAft>
              <a:buSzPts val="1400"/>
              <a:buNone/>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The key takeaway is that there is a spectrum of how product management is done. You need to find what is right for your market, customer and, perhaps as important, the skill set of the people on the team.</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www.mckinsey.com</a:t>
            </a:r>
            <a:r>
              <a:rPr lang="en-US" b="0" dirty="0"/>
              <a:t>/industries/technology-media-and-telecommunications/our-insights/product-managers-for-the-digital-world</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44259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 bit more about Brevity. Using the iPod as an example here is a graphic that communicates Brevity.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Note how customer focused this simple message is.  While technical people can get caught up in the jargon, they communicated the value of the iPod in a simple statement, </a:t>
            </a:r>
            <a:r>
              <a:rPr lang="en-US" b="1" dirty="0"/>
              <a:t>1000 songs in your pocket</a:t>
            </a:r>
            <a:r>
              <a:rPr lang="en-US" dirty="0"/>
              <a:t>. Who wouldn’t want that? Again, lots of standard components packaged in a unique way.</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Now for Next Week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019031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it we will cover:</a:t>
            </a:r>
          </a:p>
          <a:p>
            <a:pPr marL="0" lvl="0" indent="0" algn="l" rtl="0">
              <a:spcBef>
                <a:spcPts val="0"/>
              </a:spcBef>
              <a:spcAft>
                <a:spcPts val="0"/>
              </a:spcAft>
              <a:buNone/>
            </a:pPr>
            <a:r>
              <a:rPr lang="en-US" b="1" dirty="0"/>
              <a:t>CLICK</a:t>
            </a:r>
          </a:p>
          <a:p>
            <a:r>
              <a:rPr lang="en-US" sz="1200" b="1" i="0" u="none" strike="noStrike" cap="none" dirty="0" err="1">
                <a:solidFill>
                  <a:schemeClr val="dk1"/>
                </a:solidFill>
                <a:effectLst/>
                <a:latin typeface="Calibri"/>
                <a:ea typeface="Calibri"/>
                <a:cs typeface="Calibri"/>
                <a:sym typeface="Calibri"/>
              </a:rPr>
              <a:t>Programme</a:t>
            </a:r>
            <a:r>
              <a:rPr lang="en-US" sz="1200" b="1" i="0" u="none" strike="noStrike" cap="none" dirty="0">
                <a:solidFill>
                  <a:schemeClr val="dk1"/>
                </a:solidFill>
                <a:effectLst/>
                <a:latin typeface="Calibri"/>
                <a:ea typeface="Calibri"/>
                <a:cs typeface="Calibri"/>
                <a:sym typeface="Calibri"/>
              </a:rPr>
              <a:t> Learning Outcomes Addressed:</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err="1">
                <a:solidFill>
                  <a:schemeClr val="dk1"/>
                </a:solidFill>
                <a:effectLst/>
                <a:latin typeface="Calibri"/>
                <a:ea typeface="Calibri"/>
                <a:cs typeface="Calibri"/>
                <a:sym typeface="Calibri"/>
              </a:rPr>
              <a:t>Analyse</a:t>
            </a:r>
            <a:r>
              <a:rPr lang="en-US" sz="1200" b="0" i="0" u="none" strike="noStrike" cap="none" dirty="0">
                <a:solidFill>
                  <a:schemeClr val="dk1"/>
                </a:solidFill>
                <a:effectLst/>
                <a:latin typeface="Calibri"/>
                <a:ea typeface="Calibri"/>
                <a:cs typeface="Calibri"/>
                <a:sym typeface="Calibri"/>
              </a:rPr>
              <a:t> strategies and frameworks for developing and marketing a new product.</a:t>
            </a:r>
          </a:p>
          <a:p>
            <a:r>
              <a:rPr lang="en-US" sz="1200" b="0" i="0" u="none" strike="noStrike" cap="none" dirty="0">
                <a:solidFill>
                  <a:schemeClr val="dk1"/>
                </a:solidFill>
                <a:effectLst/>
                <a:latin typeface="Calibri"/>
                <a:ea typeface="Calibri"/>
                <a:cs typeface="Calibri"/>
                <a:sym typeface="Calibri"/>
              </a:rPr>
              <a:t>Define the problem a product will solve while mapping the customer’s persona and journey.</a:t>
            </a: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By the end of this week, you will be able to:</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Understand markets and define them.</a:t>
            </a:r>
          </a:p>
          <a:p>
            <a:r>
              <a:rPr lang="en-US" sz="1200" b="0" i="0" u="none" strike="noStrike" cap="none" dirty="0">
                <a:solidFill>
                  <a:schemeClr val="dk1"/>
                </a:solidFill>
                <a:effectLst/>
                <a:latin typeface="Calibri"/>
                <a:ea typeface="Calibri"/>
                <a:cs typeface="Calibri"/>
                <a:sym typeface="Calibri"/>
              </a:rPr>
              <a:t>Explain market segmentation and targeting.</a:t>
            </a:r>
          </a:p>
          <a:p>
            <a:r>
              <a:rPr lang="en-US" sz="1200" b="0" i="0" u="none" strike="noStrike" cap="none" dirty="0">
                <a:solidFill>
                  <a:schemeClr val="dk1"/>
                </a:solidFill>
                <a:effectLst/>
                <a:latin typeface="Calibri"/>
                <a:ea typeface="Calibri"/>
                <a:cs typeface="Calibri"/>
                <a:sym typeface="Calibri"/>
              </a:rPr>
              <a:t>Describe a customer or user persona.</a:t>
            </a:r>
          </a:p>
          <a:p>
            <a:r>
              <a:rPr lang="en-US" sz="1200" b="0" i="0" u="none" strike="noStrike" cap="none" dirty="0">
                <a:solidFill>
                  <a:schemeClr val="dk1"/>
                </a:solidFill>
                <a:effectLst/>
                <a:latin typeface="Calibri"/>
                <a:ea typeface="Calibri"/>
                <a:cs typeface="Calibri"/>
                <a:sym typeface="Calibri"/>
              </a:rPr>
              <a:t>Define and illustrate customer journey.</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486619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838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One of the best resources are your classmates. A great way to learn from them is to engage on the weekly discussion topic. We want to broadly encourage collaboration, though without plagiarism. Share your thoughts, concepts, pluses and minuses though not your actual answers.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These are accessible in the weekly module, though I have highlighted the page where you will be taken.</a:t>
            </a: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It is great that many of you are setting up study groups via WhatsApp. We encourage that independent initiative and effort, while the </a:t>
            </a:r>
            <a:r>
              <a:rPr lang="en-US" sz="1200" dirty="0" err="1">
                <a:solidFill>
                  <a:srgbClr val="408191"/>
                </a:solidFill>
                <a:latin typeface="Arial"/>
                <a:cs typeface="Arial"/>
                <a:sym typeface="Arial"/>
              </a:rPr>
              <a:t>programme</a:t>
            </a:r>
            <a:r>
              <a:rPr lang="en-US" sz="1200" dirty="0">
                <a:solidFill>
                  <a:srgbClr val="408191"/>
                </a:solidFill>
                <a:latin typeface="Arial"/>
                <a:cs typeface="Arial"/>
                <a:sym typeface="Arial"/>
              </a:rPr>
              <a:t> leaders can not participate in those groups, we will engage in the group discussions on Canvas. What we will also do is provide some of the additional resources we reference in office hours in these discussions.</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82935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And for content or assignment related material </a:t>
            </a:r>
            <a:r>
              <a:rPr lang="en-US" sz="1200" b="1" dirty="0">
                <a:solidFill>
                  <a:srgbClr val="408191"/>
                </a:solidFill>
                <a:latin typeface="Arial"/>
                <a:cs typeface="Arial"/>
                <a:sym typeface="Arial"/>
              </a:rPr>
              <a:t>CLICK</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You can reach out to your </a:t>
            </a:r>
            <a:r>
              <a:rPr lang="en-US" sz="1200" b="0" dirty="0" err="1">
                <a:solidFill>
                  <a:srgbClr val="408191"/>
                </a:solidFill>
                <a:latin typeface="Arial"/>
                <a:cs typeface="Arial"/>
                <a:sym typeface="Arial"/>
              </a:rPr>
              <a:t>programme</a:t>
            </a:r>
            <a:r>
              <a:rPr lang="en-US" sz="1200" b="0" dirty="0">
                <a:solidFill>
                  <a:srgbClr val="408191"/>
                </a:solidFill>
                <a:latin typeface="Arial"/>
                <a:cs typeface="Arial"/>
                <a:sym typeface="Arial"/>
              </a:rPr>
              <a:t> leader via an Inbox email for help. </a:t>
            </a:r>
            <a:r>
              <a:rPr lang="en-US" sz="1200" b="1" dirty="0">
                <a:solidFill>
                  <a:srgbClr val="408191"/>
                </a:solidFill>
                <a:latin typeface="Arial"/>
                <a:cs typeface="Arial"/>
                <a:sym typeface="Arial"/>
              </a:rPr>
              <a:t>CLICK</a:t>
            </a:r>
            <a:endParaRPr lang="en-US" b="0" dirty="0"/>
          </a:p>
          <a:p>
            <a:pPr marL="0" lvl="0" indent="0" algn="l" rtl="0">
              <a:spcBef>
                <a:spcPts val="0"/>
              </a:spcBef>
              <a:spcAft>
                <a:spcPts val="0"/>
              </a:spcAft>
              <a:buNone/>
            </a:pP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Then for support for Canvas and other technical items contact support. This generally includes grading and associated scheduling and requests. When you click the Support tab it takes you to this page.</a:t>
            </a:r>
            <a:r>
              <a:rPr lang="en-US" sz="1200" b="0" dirty="0">
                <a:solidFill>
                  <a:srgbClr val="408191"/>
                </a:solidFill>
                <a:latin typeface="Arial"/>
                <a:cs typeface="Arial"/>
                <a:sym typeface="Arial"/>
              </a:rPr>
              <a:t> Note that you are asked to send an email to </a:t>
            </a:r>
            <a:r>
              <a:rPr lang="en-US" sz="1200" b="0" dirty="0" err="1">
                <a:solidFill>
                  <a:srgbClr val="408191"/>
                </a:solidFill>
                <a:latin typeface="Arial"/>
                <a:cs typeface="Arial"/>
                <a:sym typeface="Arial"/>
              </a:rPr>
              <a:t>programme.support@eruditus.com</a:t>
            </a:r>
            <a:r>
              <a:rPr lang="en-US" sz="1200" b="0" dirty="0">
                <a:solidFill>
                  <a:srgbClr val="408191"/>
                </a:solidFill>
                <a:latin typeface="Arial"/>
                <a:cs typeface="Arial"/>
                <a:sym typeface="Arial"/>
              </a:rPr>
              <a:t>. For those of you who may not be in India, note the spelling of program.</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rgbClr val="408191"/>
              </a:solidFill>
              <a:latin typeface="Arial"/>
              <a:cs typeface="Arial"/>
              <a:sym typeface="Arial"/>
            </a:endParaRP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27795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7</a:t>
            </a:fld>
            <a:endParaRPr lang="en-US"/>
          </a:p>
        </p:txBody>
      </p:sp>
    </p:spTree>
    <p:extLst>
      <p:ext uri="{BB962C8B-B14F-4D97-AF65-F5344CB8AC3E}">
        <p14:creationId xmlns:p14="http://schemas.microsoft.com/office/powerpoint/2010/main" val="1164683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8</a:t>
            </a:fld>
            <a:endParaRPr lang="en-US"/>
          </a:p>
        </p:txBody>
      </p:sp>
    </p:spTree>
    <p:extLst>
      <p:ext uri="{BB962C8B-B14F-4D97-AF65-F5344CB8AC3E}">
        <p14:creationId xmlns:p14="http://schemas.microsoft.com/office/powerpoint/2010/main" val="131998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9</a:t>
            </a:fld>
            <a:endParaRPr lang="en-US"/>
          </a:p>
        </p:txBody>
      </p:sp>
    </p:spTree>
    <p:extLst>
      <p:ext uri="{BB962C8B-B14F-4D97-AF65-F5344CB8AC3E}">
        <p14:creationId xmlns:p14="http://schemas.microsoft.com/office/powerpoint/2010/main" val="1687146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12</a:t>
            </a:fld>
            <a:endParaRPr lang="en-US"/>
          </a:p>
        </p:txBody>
      </p:sp>
    </p:spTree>
    <p:extLst>
      <p:ext uri="{BB962C8B-B14F-4D97-AF65-F5344CB8AC3E}">
        <p14:creationId xmlns:p14="http://schemas.microsoft.com/office/powerpoint/2010/main" val="1571593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5144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1" r:id="rId18"/>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choicehacking.com/2023/01/06/how-dominos-used-psychology/"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neilpatel.com/blog/" TargetMode="External"/><Relationship Id="rId5" Type="http://schemas.openxmlformats.org/officeDocument/2006/relationships/image" Target="../media/image37.jpeg"/><Relationship Id="rId4" Type="http://schemas.openxmlformats.org/officeDocument/2006/relationships/hyperlink" Target="https://amzn.to/33leyo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2" Type="http://schemas.openxmlformats.org/officeDocument/2006/relationships/hyperlink" Target="https://www.pragmaticcoders.com/blog/how-to-use-lean-canvas"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maze.co/collections/product-development/examples/" TargetMode="External"/><Relationship Id="rId2" Type="http://schemas.openxmlformats.org/officeDocument/2006/relationships/hyperlink" Target="https://asana.com/resources/product-development-process" TargetMode="External"/><Relationship Id="rId1" Type="http://schemas.openxmlformats.org/officeDocument/2006/relationships/slideLayout" Target="../slideLayouts/slideLayout3.xml"/><Relationship Id="rId5" Type="http://schemas.openxmlformats.org/officeDocument/2006/relationships/hyperlink" Target="https://strategyforexecs.com/customer-value/" TargetMode="External"/><Relationship Id="rId4" Type="http://schemas.openxmlformats.org/officeDocument/2006/relationships/hyperlink" Target="https://blog.flexmr.net/latent-needs-deliver-practical-innovat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426781" y="5751363"/>
            <a:ext cx="10698363" cy="1005834"/>
          </a:xfrm>
        </p:spPr>
        <p:txBody>
          <a:bodyPr/>
          <a:lstStyle/>
          <a:p>
            <a:r>
              <a:rPr lang="en-US" dirty="0"/>
              <a:t>Product Management</a:t>
            </a:r>
            <a:br>
              <a:rPr lang="en-US" dirty="0"/>
            </a:br>
            <a:r>
              <a:rPr lang="en-US" dirty="0"/>
              <a:t>Module 2 – Office </a:t>
            </a:r>
            <a:r>
              <a:rPr lang="en-US" dirty="0" err="1"/>
              <a:t>Hrs</a:t>
            </a:r>
            <a:r>
              <a:rPr lang="en-US" dirty="0"/>
              <a:t> with Raunak Goyal</a:t>
            </a:r>
            <a:br>
              <a:rPr lang="en-US" dirty="0"/>
            </a:br>
            <a:r>
              <a:rPr lang="en-US" dirty="0"/>
              <a:t>Oct  15, 2023</a:t>
            </a:r>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3D5-41FA-4A64-7D4B-476BE6190FE1}"/>
              </a:ext>
            </a:extLst>
          </p:cNvPr>
          <p:cNvSpPr>
            <a:spLocks noGrp="1"/>
          </p:cNvSpPr>
          <p:nvPr>
            <p:ph type="ctrTitle"/>
          </p:nvPr>
        </p:nvSpPr>
        <p:spPr/>
        <p:txBody>
          <a:bodyPr/>
          <a:lstStyle/>
          <a:p>
            <a:r>
              <a:rPr lang="en-US" dirty="0"/>
              <a:t>Expectation/Objective from Office </a:t>
            </a:r>
            <a:r>
              <a:rPr lang="en-US" dirty="0" err="1"/>
              <a:t>Hrs</a:t>
            </a:r>
            <a:endParaRPr lang="en-US" dirty="0"/>
          </a:p>
        </p:txBody>
      </p:sp>
      <p:sp>
        <p:nvSpPr>
          <p:cNvPr id="3" name="TextBox 2">
            <a:extLst>
              <a:ext uri="{FF2B5EF4-FFF2-40B4-BE49-F238E27FC236}">
                <a16:creationId xmlns:a16="http://schemas.microsoft.com/office/drawing/2014/main" id="{5CC4652F-EDA5-68D7-ADD2-199CBFEA4175}"/>
              </a:ext>
            </a:extLst>
          </p:cNvPr>
          <p:cNvSpPr txBox="1"/>
          <p:nvPr/>
        </p:nvSpPr>
        <p:spPr>
          <a:xfrm>
            <a:off x="1524050" y="2331731"/>
            <a:ext cx="914400" cy="91449"/>
          </a:xfrm>
          <a:prstGeom prst="rect">
            <a:avLst/>
          </a:prstGeom>
          <a:noFill/>
        </p:spPr>
        <p:txBody>
          <a:bodyPr wrap="none" lIns="91440" tIns="91440" rIns="91440" bIns="91440" rtlCol="0" anchor="ctr">
            <a:noAutofit/>
          </a:bodyPr>
          <a:lstStyle/>
          <a:p>
            <a:pPr algn="l">
              <a:buFont typeface="+mj-lt"/>
              <a:buAutoNum type="arabicPeriod"/>
            </a:pPr>
            <a:endParaRPr lang="en-IN" sz="3200" b="0" i="0" dirty="0">
              <a:solidFill>
                <a:srgbClr val="374151"/>
              </a:solidFill>
              <a:effectLst/>
              <a:latin typeface="Söhne"/>
            </a:endParaRPr>
          </a:p>
        </p:txBody>
      </p:sp>
      <p:sp>
        <p:nvSpPr>
          <p:cNvPr id="5" name="TextBox 4">
            <a:extLst>
              <a:ext uri="{FF2B5EF4-FFF2-40B4-BE49-F238E27FC236}">
                <a16:creationId xmlns:a16="http://schemas.microsoft.com/office/drawing/2014/main" id="{78A937CF-7956-375E-DE66-17141C774CB9}"/>
              </a:ext>
            </a:extLst>
          </p:cNvPr>
          <p:cNvSpPr txBox="1"/>
          <p:nvPr/>
        </p:nvSpPr>
        <p:spPr>
          <a:xfrm>
            <a:off x="743746" y="1905506"/>
            <a:ext cx="10838549" cy="3046988"/>
          </a:xfrm>
          <a:prstGeom prst="rect">
            <a:avLst/>
          </a:prstGeom>
          <a:noFill/>
        </p:spPr>
        <p:txBody>
          <a:bodyPr wrap="square">
            <a:spAutoFit/>
          </a:bodyPr>
          <a:lstStyle/>
          <a:p>
            <a:pPr algn="l">
              <a:buFont typeface="+mj-lt"/>
              <a:buAutoNum type="arabicPeriod"/>
            </a:pPr>
            <a:r>
              <a:rPr lang="en-IN" sz="3200" b="0" i="0" dirty="0">
                <a:solidFill>
                  <a:srgbClr val="374151"/>
                </a:solidFill>
                <a:effectLst/>
                <a:latin typeface="Söhne"/>
              </a:rPr>
              <a:t>Simplify the key ideas from the video lectures for better understanding.</a:t>
            </a:r>
          </a:p>
          <a:p>
            <a:pPr algn="l">
              <a:buFont typeface="+mj-lt"/>
              <a:buAutoNum type="arabicPeriod"/>
            </a:pPr>
            <a:r>
              <a:rPr lang="en-IN" sz="3200" b="0" i="0" dirty="0">
                <a:solidFill>
                  <a:srgbClr val="374151"/>
                </a:solidFill>
                <a:effectLst/>
                <a:latin typeface="Söhne"/>
              </a:rPr>
              <a:t>Offer supplementary resources and readings for those who want to dive deeper.</a:t>
            </a:r>
          </a:p>
          <a:p>
            <a:pPr algn="l">
              <a:buFont typeface="+mj-lt"/>
              <a:buAutoNum type="arabicPeriod"/>
            </a:pPr>
            <a:r>
              <a:rPr lang="en-IN" sz="3200" b="0" i="0" dirty="0">
                <a:solidFill>
                  <a:srgbClr val="374151"/>
                </a:solidFill>
                <a:effectLst/>
                <a:latin typeface="Söhne"/>
              </a:rPr>
              <a:t>Clarify the expectations and guidelines for the week's assignments.</a:t>
            </a:r>
          </a:p>
        </p:txBody>
      </p:sp>
    </p:spTree>
    <p:extLst>
      <p:ext uri="{BB962C8B-B14F-4D97-AF65-F5344CB8AC3E}">
        <p14:creationId xmlns:p14="http://schemas.microsoft.com/office/powerpoint/2010/main" val="211379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3D5-41FA-4A64-7D4B-476BE6190FE1}"/>
              </a:ext>
            </a:extLst>
          </p:cNvPr>
          <p:cNvSpPr>
            <a:spLocks noGrp="1"/>
          </p:cNvSpPr>
          <p:nvPr>
            <p:ph type="ctrTitle"/>
          </p:nvPr>
        </p:nvSpPr>
        <p:spPr/>
        <p:txBody>
          <a:bodyPr/>
          <a:lstStyle/>
          <a:p>
            <a:r>
              <a:rPr lang="en-US" dirty="0"/>
              <a:t>What Office </a:t>
            </a:r>
            <a:r>
              <a:rPr lang="en-US" dirty="0" err="1"/>
              <a:t>Hrs</a:t>
            </a:r>
            <a:r>
              <a:rPr lang="en-US" dirty="0"/>
              <a:t> is Not?</a:t>
            </a:r>
          </a:p>
        </p:txBody>
      </p:sp>
      <p:sp>
        <p:nvSpPr>
          <p:cNvPr id="3" name="TextBox 2">
            <a:extLst>
              <a:ext uri="{FF2B5EF4-FFF2-40B4-BE49-F238E27FC236}">
                <a16:creationId xmlns:a16="http://schemas.microsoft.com/office/drawing/2014/main" id="{5CC4652F-EDA5-68D7-ADD2-199CBFEA4175}"/>
              </a:ext>
            </a:extLst>
          </p:cNvPr>
          <p:cNvSpPr txBox="1"/>
          <p:nvPr/>
        </p:nvSpPr>
        <p:spPr>
          <a:xfrm>
            <a:off x="1524050" y="2331731"/>
            <a:ext cx="914400" cy="91449"/>
          </a:xfrm>
          <a:prstGeom prst="rect">
            <a:avLst/>
          </a:prstGeom>
          <a:noFill/>
        </p:spPr>
        <p:txBody>
          <a:bodyPr wrap="none" lIns="91440" tIns="91440" rIns="91440" bIns="91440" rtlCol="0" anchor="ctr">
            <a:noAutofit/>
          </a:bodyPr>
          <a:lstStyle/>
          <a:p>
            <a:pPr algn="l">
              <a:buFont typeface="+mj-lt"/>
              <a:buAutoNum type="arabicPeriod"/>
            </a:pPr>
            <a:endParaRPr lang="en-IN" sz="3200" b="0" i="0" dirty="0">
              <a:solidFill>
                <a:srgbClr val="374151"/>
              </a:solidFill>
              <a:effectLst/>
              <a:latin typeface="Söhne"/>
            </a:endParaRPr>
          </a:p>
        </p:txBody>
      </p:sp>
      <p:sp>
        <p:nvSpPr>
          <p:cNvPr id="5" name="TextBox 4">
            <a:extLst>
              <a:ext uri="{FF2B5EF4-FFF2-40B4-BE49-F238E27FC236}">
                <a16:creationId xmlns:a16="http://schemas.microsoft.com/office/drawing/2014/main" id="{78A937CF-7956-375E-DE66-17141C774CB9}"/>
              </a:ext>
            </a:extLst>
          </p:cNvPr>
          <p:cNvSpPr txBox="1"/>
          <p:nvPr/>
        </p:nvSpPr>
        <p:spPr>
          <a:xfrm>
            <a:off x="743746" y="1905506"/>
            <a:ext cx="10838549" cy="4524315"/>
          </a:xfrm>
          <a:prstGeom prst="rect">
            <a:avLst/>
          </a:prstGeom>
          <a:noFill/>
        </p:spPr>
        <p:txBody>
          <a:bodyPr wrap="square">
            <a:spAutoFit/>
          </a:bodyPr>
          <a:lstStyle/>
          <a:p>
            <a:pPr marL="457200" indent="-457200" algn="l">
              <a:buFont typeface="Wingdings" pitchFamily="2" charset="2"/>
              <a:buChar char="Ø"/>
            </a:pPr>
            <a:r>
              <a:rPr lang="en-IN" sz="3200" b="0" i="0" dirty="0">
                <a:solidFill>
                  <a:srgbClr val="374151"/>
                </a:solidFill>
                <a:effectLst/>
                <a:latin typeface="Söhne"/>
              </a:rPr>
              <a:t>Please note that office hours are primarily not for Q&amp;A due to the large cohort size, but some questions may be addressed if they are relevant to ongoing discussions.</a:t>
            </a:r>
          </a:p>
          <a:p>
            <a:pPr marL="457200" indent="-457200" algn="l">
              <a:buFont typeface="Wingdings" pitchFamily="2" charset="2"/>
              <a:buChar char="Ø"/>
            </a:pPr>
            <a:r>
              <a:rPr lang="en-IN" sz="3200" b="0" i="0" dirty="0">
                <a:solidFill>
                  <a:srgbClr val="374151"/>
                </a:solidFill>
                <a:effectLst/>
                <a:latin typeface="Söhne"/>
              </a:rPr>
              <a:t>Office hours are not intended for in-depth assignment discussions.</a:t>
            </a:r>
          </a:p>
          <a:p>
            <a:pPr marL="457200" indent="-457200" algn="l">
              <a:buFont typeface="Wingdings" pitchFamily="2" charset="2"/>
              <a:buChar char="Ø"/>
            </a:pPr>
            <a:endParaRPr lang="en-IN" sz="3200" dirty="0">
              <a:solidFill>
                <a:srgbClr val="374151"/>
              </a:solidFill>
              <a:latin typeface="Söhne"/>
            </a:endParaRPr>
          </a:p>
          <a:p>
            <a:pPr algn="l"/>
            <a:r>
              <a:rPr lang="en-IN" sz="3200" b="0" i="0" dirty="0">
                <a:solidFill>
                  <a:srgbClr val="374151"/>
                </a:solidFill>
                <a:effectLst/>
                <a:latin typeface="Söhne"/>
              </a:rPr>
              <a:t>We have specific debriefing sessions for each section to address these two purposes.</a:t>
            </a:r>
          </a:p>
          <a:p>
            <a:pPr algn="l">
              <a:buFont typeface="+mj-lt"/>
              <a:buAutoNum type="arabicPeriod"/>
            </a:pPr>
            <a:endParaRPr lang="en-IN" sz="3200" b="0" i="0" dirty="0">
              <a:solidFill>
                <a:srgbClr val="374151"/>
              </a:solidFill>
              <a:effectLst/>
              <a:latin typeface="Söhne"/>
            </a:endParaRPr>
          </a:p>
        </p:txBody>
      </p:sp>
    </p:spTree>
    <p:extLst>
      <p:ext uri="{BB962C8B-B14F-4D97-AF65-F5344CB8AC3E}">
        <p14:creationId xmlns:p14="http://schemas.microsoft.com/office/powerpoint/2010/main" val="419241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CD8F-716E-4421-3F39-4CB2420C75C6}"/>
              </a:ext>
            </a:extLst>
          </p:cNvPr>
          <p:cNvSpPr>
            <a:spLocks noGrp="1"/>
          </p:cNvSpPr>
          <p:nvPr>
            <p:ph type="ctrTitle"/>
          </p:nvPr>
        </p:nvSpPr>
        <p:spPr>
          <a:xfrm>
            <a:off x="701099" y="685831"/>
            <a:ext cx="9235339" cy="457194"/>
          </a:xfrm>
        </p:spPr>
        <p:txBody>
          <a:bodyPr vert="horz" lIns="91440" tIns="0" rIns="91440" bIns="0" rtlCol="0" anchor="ctr">
            <a:normAutofit/>
          </a:bodyPr>
          <a:lstStyle/>
          <a:p>
            <a:pPr marL="228600" indent="-228600">
              <a:lnSpc>
                <a:spcPct val="100000"/>
              </a:lnSpc>
              <a:spcBef>
                <a:spcPts val="0"/>
              </a:spcBef>
            </a:pPr>
            <a:r>
              <a:rPr lang="en-US" b="1" i="0" kern="1200" baseline="0" dirty="0">
                <a:latin typeface="Montserrat" pitchFamily="2" charset="77"/>
                <a:ea typeface="+mn-ea"/>
                <a:cs typeface="+mn-cs"/>
              </a:rPr>
              <a:t>Feedbacks from last session</a:t>
            </a:r>
          </a:p>
        </p:txBody>
      </p:sp>
      <p:sp>
        <p:nvSpPr>
          <p:cNvPr id="6" name="TextBox 5">
            <a:extLst>
              <a:ext uri="{FF2B5EF4-FFF2-40B4-BE49-F238E27FC236}">
                <a16:creationId xmlns:a16="http://schemas.microsoft.com/office/drawing/2014/main" id="{E2E4C515-D8E0-47C4-A727-EDEEA571564A}"/>
              </a:ext>
            </a:extLst>
          </p:cNvPr>
          <p:cNvSpPr txBox="1"/>
          <p:nvPr/>
        </p:nvSpPr>
        <p:spPr>
          <a:xfrm>
            <a:off x="701098" y="1692960"/>
            <a:ext cx="11064119" cy="2467552"/>
          </a:xfrm>
          <a:prstGeom prst="rect">
            <a:avLst/>
          </a:prstGeom>
        </p:spPr>
        <p:txBody>
          <a:bodyPr vert="horz" lIns="0" tIns="0" rIns="0" bIns="0" rtlCol="0" anchor="t">
            <a:noAutofit/>
          </a:bodyPr>
          <a:lstStyle/>
          <a:p>
            <a:pPr marL="342900" indent="-342900">
              <a:lnSpc>
                <a:spcPct val="90000"/>
              </a:lnSpc>
              <a:spcAft>
                <a:spcPts val="600"/>
              </a:spcAft>
              <a:buClr>
                <a:schemeClr val="tx1"/>
              </a:buClr>
              <a:buFont typeface="Wingdings" pitchFamily="2" charset="2"/>
              <a:buChar char="q"/>
            </a:pPr>
            <a:r>
              <a:rPr lang="en-US" sz="2400" dirty="0"/>
              <a:t>Timing of the session should be in the morning</a:t>
            </a:r>
          </a:p>
          <a:p>
            <a:pPr>
              <a:lnSpc>
                <a:spcPct val="90000"/>
              </a:lnSpc>
              <a:spcAft>
                <a:spcPts val="600"/>
              </a:spcAft>
              <a:buClr>
                <a:schemeClr val="tx1"/>
              </a:buClr>
            </a:pPr>
            <a:endParaRPr lang="en-US" sz="2400" dirty="0"/>
          </a:p>
          <a:p>
            <a:pPr marL="342900" indent="-342900">
              <a:lnSpc>
                <a:spcPct val="90000"/>
              </a:lnSpc>
              <a:spcAft>
                <a:spcPts val="600"/>
              </a:spcAft>
              <a:buClr>
                <a:schemeClr val="tx1"/>
              </a:buClr>
              <a:buFont typeface="Wingdings" pitchFamily="2" charset="2"/>
              <a:buChar char="q"/>
            </a:pPr>
            <a:r>
              <a:rPr lang="en-US" sz="2400" dirty="0"/>
              <a:t>The topic of office hours is the same as what is covered in the video lectures</a:t>
            </a:r>
          </a:p>
          <a:p>
            <a:pPr marL="342900" indent="-342900">
              <a:lnSpc>
                <a:spcPct val="90000"/>
              </a:lnSpc>
              <a:spcAft>
                <a:spcPts val="600"/>
              </a:spcAft>
              <a:buClr>
                <a:schemeClr val="tx1"/>
              </a:buClr>
              <a:buFont typeface="Wingdings" pitchFamily="2" charset="2"/>
              <a:buChar char="q"/>
            </a:pPr>
            <a:endParaRPr lang="en-US" sz="2400" dirty="0"/>
          </a:p>
          <a:p>
            <a:pPr marL="342900" indent="-342900">
              <a:lnSpc>
                <a:spcPct val="90000"/>
              </a:lnSpc>
              <a:spcAft>
                <a:spcPts val="600"/>
              </a:spcAft>
              <a:buClr>
                <a:schemeClr val="tx1"/>
              </a:buClr>
              <a:buFont typeface="Wingdings" pitchFamily="2" charset="2"/>
              <a:buChar char="q"/>
            </a:pPr>
            <a:r>
              <a:rPr lang="en-US" sz="2400" dirty="0"/>
              <a:t>Many questions were not answered</a:t>
            </a:r>
          </a:p>
          <a:p>
            <a:pPr marL="342900" indent="-342900">
              <a:lnSpc>
                <a:spcPct val="90000"/>
              </a:lnSpc>
              <a:spcAft>
                <a:spcPts val="600"/>
              </a:spcAft>
              <a:buClr>
                <a:schemeClr val="tx1"/>
              </a:buClr>
              <a:buFont typeface="Wingdings" pitchFamily="2" charset="2"/>
              <a:buChar char="q"/>
            </a:pPr>
            <a:endParaRPr lang="en-US" sz="2400" dirty="0"/>
          </a:p>
          <a:p>
            <a:pPr marL="342900" indent="-342900">
              <a:lnSpc>
                <a:spcPct val="90000"/>
              </a:lnSpc>
              <a:spcAft>
                <a:spcPts val="600"/>
              </a:spcAft>
              <a:buClr>
                <a:schemeClr val="tx1"/>
              </a:buClr>
              <a:buFont typeface="Wingdings" pitchFamily="2" charset="2"/>
              <a:buChar char="q"/>
            </a:pPr>
            <a:r>
              <a:rPr lang="en-US" sz="2400" dirty="0"/>
              <a:t>More discussion on Assignments</a:t>
            </a:r>
          </a:p>
          <a:p>
            <a:pPr marL="342900" indent="-342900">
              <a:lnSpc>
                <a:spcPct val="90000"/>
              </a:lnSpc>
              <a:spcAft>
                <a:spcPts val="600"/>
              </a:spcAft>
              <a:buClr>
                <a:schemeClr val="tx1"/>
              </a:buClr>
              <a:buFont typeface="Wingdings" pitchFamily="2" charset="2"/>
              <a:buChar char="q"/>
            </a:pPr>
            <a:endParaRPr lang="en-US" sz="2400" dirty="0"/>
          </a:p>
          <a:p>
            <a:pPr marL="342900" indent="-342900">
              <a:lnSpc>
                <a:spcPct val="90000"/>
              </a:lnSpc>
              <a:spcAft>
                <a:spcPts val="600"/>
              </a:spcAft>
              <a:buClr>
                <a:schemeClr val="tx1"/>
              </a:buClr>
              <a:buFont typeface="Wingdings" pitchFamily="2" charset="2"/>
              <a:buChar char="q"/>
            </a:pPr>
            <a:r>
              <a:rPr lang="en-US" sz="2400" dirty="0"/>
              <a:t>Too many questions break the flow of the session</a:t>
            </a:r>
          </a:p>
          <a:p>
            <a:pPr marL="342900" indent="-342900">
              <a:lnSpc>
                <a:spcPct val="90000"/>
              </a:lnSpc>
              <a:spcAft>
                <a:spcPts val="600"/>
              </a:spcAft>
              <a:buClr>
                <a:schemeClr val="tx1"/>
              </a:buClr>
              <a:buFont typeface="Wingdings" pitchFamily="2" charset="2"/>
              <a:buChar char="q"/>
            </a:pPr>
            <a:endParaRPr lang="en-US" sz="2400" dirty="0"/>
          </a:p>
          <a:p>
            <a:pPr marL="342900" indent="-342900">
              <a:lnSpc>
                <a:spcPct val="90000"/>
              </a:lnSpc>
              <a:spcAft>
                <a:spcPts val="600"/>
              </a:spcAft>
              <a:buClr>
                <a:schemeClr val="tx1"/>
              </a:buClr>
              <a:buFont typeface="Wingdings" pitchFamily="2" charset="2"/>
              <a:buChar char="q"/>
            </a:pPr>
            <a:r>
              <a:rPr lang="en-US" sz="2400" dirty="0"/>
              <a:t>More examples need to be discussed</a:t>
            </a:r>
          </a:p>
          <a:p>
            <a:pPr>
              <a:lnSpc>
                <a:spcPct val="90000"/>
              </a:lnSpc>
              <a:spcAft>
                <a:spcPts val="600"/>
              </a:spcAft>
              <a:buClr>
                <a:srgbClr val="00BE6D"/>
              </a:buClr>
            </a:pPr>
            <a:endParaRPr lang="en-US" sz="2000" dirty="0"/>
          </a:p>
          <a:p>
            <a:pPr>
              <a:lnSpc>
                <a:spcPct val="90000"/>
              </a:lnSpc>
              <a:spcAft>
                <a:spcPts val="600"/>
              </a:spcAft>
              <a:buClr>
                <a:srgbClr val="00BE6D"/>
              </a:buClr>
            </a:pPr>
            <a:endParaRPr lang="en-US" sz="2000" dirty="0"/>
          </a:p>
        </p:txBody>
      </p:sp>
    </p:spTree>
    <p:extLst>
      <p:ext uri="{BB962C8B-B14F-4D97-AF65-F5344CB8AC3E}">
        <p14:creationId xmlns:p14="http://schemas.microsoft.com/office/powerpoint/2010/main" val="4132288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59446"/>
            <a:ext cx="6911247"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WEEK 1 ASSIGNMENT REVIEW</a:t>
            </a:r>
            <a:endParaRPr sz="2800" b="1" dirty="0">
              <a:solidFill>
                <a:schemeClr val="lt1"/>
              </a:solidFill>
              <a:latin typeface="Arial"/>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8B586B95-591F-2344-887C-90FD6B135227}"/>
              </a:ext>
            </a:extLst>
          </p:cNvPr>
          <p:cNvPicPr>
            <a:picLocks noChangeAspect="1"/>
          </p:cNvPicPr>
          <p:nvPr/>
        </p:nvPicPr>
        <p:blipFill>
          <a:blip r:embed="rId3"/>
          <a:stretch>
            <a:fillRect/>
          </a:stretch>
        </p:blipFill>
        <p:spPr>
          <a:xfrm>
            <a:off x="601163" y="2191657"/>
            <a:ext cx="11295882" cy="2409371"/>
          </a:xfrm>
          <a:prstGeom prst="rect">
            <a:avLst/>
          </a:prstGeom>
        </p:spPr>
      </p:pic>
      <p:sp>
        <p:nvSpPr>
          <p:cNvPr id="4" name="Rounded Rectangle 3">
            <a:extLst>
              <a:ext uri="{FF2B5EF4-FFF2-40B4-BE49-F238E27FC236}">
                <a16:creationId xmlns:a16="http://schemas.microsoft.com/office/drawing/2014/main" id="{56F385DE-343E-6540-B23E-ADDF61B38576}"/>
              </a:ext>
            </a:extLst>
          </p:cNvPr>
          <p:cNvSpPr/>
          <p:nvPr/>
        </p:nvSpPr>
        <p:spPr>
          <a:xfrm>
            <a:off x="464457" y="2081383"/>
            <a:ext cx="6502400" cy="9579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1A1C1326-1C32-254A-AAA9-429F0C45D63F}"/>
              </a:ext>
            </a:extLst>
          </p:cNvPr>
          <p:cNvSpPr/>
          <p:nvPr/>
        </p:nvSpPr>
        <p:spPr>
          <a:xfrm>
            <a:off x="9126747" y="2081383"/>
            <a:ext cx="2898476" cy="209380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BE6526C-7444-2E47-87A4-9857568CF492}"/>
              </a:ext>
            </a:extLst>
          </p:cNvPr>
          <p:cNvSpPr/>
          <p:nvPr/>
        </p:nvSpPr>
        <p:spPr>
          <a:xfrm>
            <a:off x="464457" y="3260785"/>
            <a:ext cx="7937671" cy="145051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18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4" y="84858"/>
            <a:ext cx="7324853"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What is Product?</a:t>
            </a:r>
            <a:endParaRPr sz="2800" b="1" dirty="0">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CED3B125-48CA-7033-385A-38083F0C36E0}"/>
              </a:ext>
            </a:extLst>
          </p:cNvPr>
          <p:cNvPicPr>
            <a:picLocks noChangeAspect="1"/>
          </p:cNvPicPr>
          <p:nvPr/>
        </p:nvPicPr>
        <p:blipFill>
          <a:blip r:embed="rId3"/>
          <a:stretch>
            <a:fillRect/>
          </a:stretch>
        </p:blipFill>
        <p:spPr>
          <a:xfrm>
            <a:off x="1432610" y="1760265"/>
            <a:ext cx="9783973" cy="4882431"/>
          </a:xfrm>
          <a:prstGeom prst="rect">
            <a:avLst/>
          </a:prstGeom>
        </p:spPr>
      </p:pic>
    </p:spTree>
    <p:extLst>
      <p:ext uri="{BB962C8B-B14F-4D97-AF65-F5344CB8AC3E}">
        <p14:creationId xmlns:p14="http://schemas.microsoft.com/office/powerpoint/2010/main" val="210159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4" y="84858"/>
            <a:ext cx="7324853"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Types of Product</a:t>
            </a:r>
            <a:endParaRPr sz="2800" b="1"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7742AF6C-D45A-F9EE-C3C2-E0F1B40EA91F}"/>
              </a:ext>
            </a:extLst>
          </p:cNvPr>
          <p:cNvPicPr>
            <a:picLocks noChangeAspect="1"/>
          </p:cNvPicPr>
          <p:nvPr/>
        </p:nvPicPr>
        <p:blipFill>
          <a:blip r:embed="rId3"/>
          <a:stretch>
            <a:fillRect/>
          </a:stretch>
        </p:blipFill>
        <p:spPr>
          <a:xfrm>
            <a:off x="2840984" y="1478860"/>
            <a:ext cx="6089625" cy="5194989"/>
          </a:xfrm>
          <a:prstGeom prst="rect">
            <a:avLst/>
          </a:prstGeom>
        </p:spPr>
      </p:pic>
    </p:spTree>
    <p:extLst>
      <p:ext uri="{BB962C8B-B14F-4D97-AF65-F5344CB8AC3E}">
        <p14:creationId xmlns:p14="http://schemas.microsoft.com/office/powerpoint/2010/main" val="4150002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9231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PRODUCT DEVELOPMENT PROCESS</a:t>
            </a:r>
            <a:endParaRPr sz="2700" b="1" dirty="0">
              <a:solidFill>
                <a:schemeClr val="lt1"/>
              </a:solidFill>
              <a:latin typeface="Arial"/>
              <a:ea typeface="Arial"/>
              <a:cs typeface="Arial"/>
              <a:sym typeface="Arial"/>
            </a:endParaRPr>
          </a:p>
        </p:txBody>
      </p:sp>
      <p:pic>
        <p:nvPicPr>
          <p:cNvPr id="3" name="Picture 2" descr="Timeline&#10;&#10;Description automatically generated">
            <a:extLst>
              <a:ext uri="{FF2B5EF4-FFF2-40B4-BE49-F238E27FC236}">
                <a16:creationId xmlns:a16="http://schemas.microsoft.com/office/drawing/2014/main" id="{2BDBEC0F-7E87-CC44-98F7-D34A43B06FDF}"/>
              </a:ext>
            </a:extLst>
          </p:cNvPr>
          <p:cNvPicPr>
            <a:picLocks noChangeAspect="1"/>
          </p:cNvPicPr>
          <p:nvPr/>
        </p:nvPicPr>
        <p:blipFill>
          <a:blip r:embed="rId3"/>
          <a:stretch>
            <a:fillRect/>
          </a:stretch>
        </p:blipFill>
        <p:spPr>
          <a:xfrm>
            <a:off x="38101" y="772257"/>
            <a:ext cx="12153899" cy="5828347"/>
          </a:xfrm>
          <a:prstGeom prst="rect">
            <a:avLst/>
          </a:prstGeom>
        </p:spPr>
      </p:pic>
    </p:spTree>
    <p:extLst>
      <p:ext uri="{BB962C8B-B14F-4D97-AF65-F5344CB8AC3E}">
        <p14:creationId xmlns:p14="http://schemas.microsoft.com/office/powerpoint/2010/main" val="191865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THE FUZZY FRONT END</a:t>
            </a:r>
            <a:endParaRPr sz="2700" b="1" dirty="0">
              <a:solidFill>
                <a:schemeClr val="lt1"/>
              </a:solidFill>
              <a:latin typeface="Arial"/>
              <a:ea typeface="Arial"/>
              <a:cs typeface="Arial"/>
              <a:sym typeface="Arial"/>
            </a:endParaRPr>
          </a:p>
        </p:txBody>
      </p:sp>
      <p:pic>
        <p:nvPicPr>
          <p:cNvPr id="7170" name="Picture 2" descr="The Role of Innovation in New Product Development: Three Approaches for  Success- Qmarkets - Our Blog">
            <a:extLst>
              <a:ext uri="{FF2B5EF4-FFF2-40B4-BE49-F238E27FC236}">
                <a16:creationId xmlns:a16="http://schemas.microsoft.com/office/drawing/2014/main" id="{CDBCFED6-C0AB-E14B-9D6F-39FD6BE058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1" t="3652" r="3034" b="3304"/>
          <a:stretch/>
        </p:blipFill>
        <p:spPr bwMode="auto">
          <a:xfrm>
            <a:off x="1222807" y="772257"/>
            <a:ext cx="9746386" cy="592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003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4" y="84858"/>
            <a:ext cx="7324853"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THE FUZZY FRONT END IS DIFFICULT</a:t>
            </a:r>
            <a:endParaRPr sz="2800" b="1" dirty="0">
              <a:solidFill>
                <a:schemeClr val="lt1"/>
              </a:solidFill>
              <a:latin typeface="Arial"/>
              <a:ea typeface="Arial"/>
              <a:cs typeface="Arial"/>
              <a:sym typeface="Arial"/>
            </a:endParaRPr>
          </a:p>
        </p:txBody>
      </p:sp>
      <p:pic>
        <p:nvPicPr>
          <p:cNvPr id="6" name="Picture 6" descr="Kevin Dahlstrom on Twitter: &amp;quot;➕by ➖: 4 things to remove from your life Hear  me out &amp;amp; this 🧵 may improve your life by 10%… I talk a lot about  minimalism. My">
            <a:extLst>
              <a:ext uri="{FF2B5EF4-FFF2-40B4-BE49-F238E27FC236}">
                <a16:creationId xmlns:a16="http://schemas.microsoft.com/office/drawing/2014/main" id="{FF212909-CE19-E347-AC10-E44F93438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44" y="828136"/>
            <a:ext cx="11890012" cy="594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4" y="84858"/>
            <a:ext cx="863608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Example: Amazon Selling partner Tools</a:t>
            </a:r>
            <a:endParaRPr sz="2800" b="1" dirty="0">
              <a:solidFill>
                <a:schemeClr val="lt1"/>
              </a:solidFill>
              <a:latin typeface="Arial"/>
              <a:ea typeface="Arial"/>
              <a:cs typeface="Arial"/>
              <a:sym typeface="Arial"/>
            </a:endParaRPr>
          </a:p>
        </p:txBody>
      </p:sp>
      <p:graphicFrame>
        <p:nvGraphicFramePr>
          <p:cNvPr id="4" name="Diagram 3">
            <a:extLst>
              <a:ext uri="{FF2B5EF4-FFF2-40B4-BE49-F238E27FC236}">
                <a16:creationId xmlns:a16="http://schemas.microsoft.com/office/drawing/2014/main" id="{97722DD7-E857-A990-C869-124224C4FC7F}"/>
              </a:ext>
            </a:extLst>
          </p:cNvPr>
          <p:cNvGraphicFramePr/>
          <p:nvPr>
            <p:extLst>
              <p:ext uri="{D42A27DB-BD31-4B8C-83A1-F6EECF244321}">
                <p14:modId xmlns:p14="http://schemas.microsoft.com/office/powerpoint/2010/main" val="3650812117"/>
              </p:ext>
            </p:extLst>
          </p:nvPr>
        </p:nvGraphicFramePr>
        <p:xfrm>
          <a:off x="883977" y="1783098"/>
          <a:ext cx="10058289" cy="4297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78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98690"/>
            <a:ext cx="572477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Arial"/>
                <a:ea typeface="Arial"/>
                <a:cs typeface="Arial"/>
                <a:sym typeface="Arial"/>
              </a:rPr>
              <a:t>ZOOM: </a:t>
            </a:r>
            <a:r>
              <a:rPr lang="en-US" sz="3200" b="1" dirty="0">
                <a:solidFill>
                  <a:schemeClr val="accent1"/>
                </a:solidFill>
                <a:latin typeface="+mj-lt"/>
                <a:ea typeface="Arial"/>
                <a:cs typeface="Arial"/>
                <a:sym typeface="Arial"/>
              </a:rPr>
              <a:t>CHAT</a:t>
            </a:r>
            <a:r>
              <a:rPr lang="en-US" sz="3200" b="1" dirty="0">
                <a:solidFill>
                  <a:schemeClr val="accent1"/>
                </a:solidFill>
                <a:latin typeface="Arial"/>
                <a:ea typeface="Arial"/>
                <a:cs typeface="Arial"/>
                <a:sym typeface="Arial"/>
              </a:rPr>
              <a:t> and Q&amp;A BOX</a:t>
            </a:r>
            <a:endParaRPr sz="3200" b="1" dirty="0">
              <a:solidFill>
                <a:schemeClr val="accent1"/>
              </a:solidFill>
              <a:latin typeface="Arial"/>
              <a:ea typeface="Arial"/>
              <a:cs typeface="Arial"/>
              <a:sym typeface="Arial"/>
            </a:endParaRPr>
          </a:p>
        </p:txBody>
      </p:sp>
      <p:pic>
        <p:nvPicPr>
          <p:cNvPr id="104" name="Google Shape;104;p2"/>
          <p:cNvPicPr preferRelativeResize="0"/>
          <p:nvPr/>
        </p:nvPicPr>
        <p:blipFill rotWithShape="1">
          <a:blip r:embed="rId3">
            <a:alphaModFix/>
          </a:blip>
          <a:srcRect l="12319" t="3205" r="13770" b="65249"/>
          <a:stretch/>
        </p:blipFill>
        <p:spPr>
          <a:xfrm>
            <a:off x="0" y="717930"/>
            <a:ext cx="9098965" cy="2051134"/>
          </a:xfrm>
          <a:prstGeom prst="rect">
            <a:avLst/>
          </a:prstGeom>
          <a:noFill/>
          <a:ln>
            <a:noFill/>
          </a:ln>
        </p:spPr>
      </p:pic>
      <p:sp>
        <p:nvSpPr>
          <p:cNvPr id="105" name="Google Shape;105;p2"/>
          <p:cNvSpPr/>
          <p:nvPr/>
        </p:nvSpPr>
        <p:spPr>
          <a:xfrm>
            <a:off x="5803317" y="2775529"/>
            <a:ext cx="5520889" cy="2897633"/>
          </a:xfrm>
          <a:prstGeom prst="wedgeRoundRectCallout">
            <a:avLst>
              <a:gd name="adj1" fmla="val -39669"/>
              <a:gd name="adj2" fmla="val 66885"/>
              <a:gd name="adj3" fmla="val 16667"/>
            </a:avLst>
          </a:prstGeom>
          <a:solidFill>
            <a:srgbClr val="0060A8"/>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285750" marR="0" lvl="0" indent="-285750" algn="ctr" rtl="0">
              <a:spcBef>
                <a:spcPts val="0"/>
              </a:spcBef>
              <a:spcAft>
                <a:spcPts val="0"/>
              </a:spcAft>
              <a:buClr>
                <a:schemeClr val="lt1"/>
              </a:buClr>
              <a:buSzPts val="3200"/>
              <a:buFont typeface="Arial"/>
              <a:buChar char="•"/>
            </a:pPr>
            <a:r>
              <a:rPr lang="en-US" sz="3200" dirty="0">
                <a:solidFill>
                  <a:schemeClr val="lt1"/>
                </a:solidFill>
                <a:ea typeface="Arial"/>
                <a:cs typeface="Arial"/>
                <a:sym typeface="Arial"/>
              </a:rPr>
              <a:t>Please type your questions in the QA</a:t>
            </a:r>
            <a:br>
              <a:rPr lang="en-US" sz="3200" dirty="0">
                <a:solidFill>
                  <a:schemeClr val="lt1"/>
                </a:solidFill>
                <a:ea typeface="Arial"/>
                <a:cs typeface="Arial"/>
                <a:sym typeface="Arial"/>
              </a:rPr>
            </a:br>
            <a:endParaRPr lang="en-US" sz="3200" dirty="0">
              <a:solidFill>
                <a:schemeClr val="lt1"/>
              </a:solidFill>
              <a:ea typeface="Arial"/>
              <a:cs typeface="Arial"/>
              <a:sym typeface="Arial"/>
            </a:endParaRPr>
          </a:p>
          <a:p>
            <a:pPr marL="285750" marR="0" lvl="0" indent="-285750" algn="ctr" rtl="0">
              <a:spcBef>
                <a:spcPts val="0"/>
              </a:spcBef>
              <a:spcAft>
                <a:spcPts val="0"/>
              </a:spcAft>
              <a:buClr>
                <a:schemeClr val="lt1"/>
              </a:buClr>
              <a:buSzPts val="3200"/>
              <a:buFont typeface="Arial"/>
              <a:buChar char="•"/>
            </a:pPr>
            <a:r>
              <a:rPr lang="en-US" sz="3200" dirty="0">
                <a:solidFill>
                  <a:schemeClr val="lt1"/>
                </a:solidFill>
              </a:rPr>
              <a:t>Also, ongoing discussion in the Chat</a:t>
            </a:r>
            <a:endParaRPr dirty="0"/>
          </a:p>
        </p:txBody>
      </p:sp>
      <p:sp>
        <p:nvSpPr>
          <p:cNvPr id="106" name="Google Shape;106;p2"/>
          <p:cNvSpPr txBox="1"/>
          <p:nvPr/>
        </p:nvSpPr>
        <p:spPr>
          <a:xfrm>
            <a:off x="759414" y="2769064"/>
            <a:ext cx="4510874" cy="37856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solidFill>
                  <a:srgbClr val="408191"/>
                </a:solidFill>
                <a:ea typeface="Arial"/>
                <a:cs typeface="Arial"/>
                <a:sym typeface="Arial"/>
              </a:rPr>
              <a:t>Please enter your questions in the Q&amp;A box. We’ll answer these in the Q&amp;A and stop from time to time to bring these to the broader attention of the class</a:t>
            </a:r>
            <a:endParaRPr dirty="0"/>
          </a:p>
          <a:p>
            <a:pPr marL="0" marR="0" lvl="0" indent="0" algn="just" rtl="0">
              <a:spcBef>
                <a:spcPts val="0"/>
              </a:spcBef>
              <a:spcAft>
                <a:spcPts val="0"/>
              </a:spcAft>
              <a:buNone/>
            </a:pPr>
            <a:endParaRPr sz="2000" dirty="0">
              <a:solidFill>
                <a:srgbClr val="408191"/>
              </a:solidFill>
              <a:ea typeface="Arial"/>
              <a:cs typeface="Arial"/>
              <a:sym typeface="Arial"/>
            </a:endParaRPr>
          </a:p>
          <a:p>
            <a:pPr marL="0" marR="0" lvl="0" indent="0" algn="just" rtl="0">
              <a:spcBef>
                <a:spcPts val="0"/>
              </a:spcBef>
              <a:spcAft>
                <a:spcPts val="0"/>
              </a:spcAft>
              <a:buNone/>
            </a:pPr>
            <a:r>
              <a:rPr lang="en-US" sz="2000" dirty="0">
                <a:solidFill>
                  <a:srgbClr val="408191"/>
                </a:solidFill>
                <a:ea typeface="Arial"/>
                <a:cs typeface="Arial"/>
                <a:sym typeface="Arial"/>
              </a:rPr>
              <a:t>Please enter your response in the ‘Chat box.’ Before you send it, please make sure that your response goes  to ‘All Panelists and Attendees’</a:t>
            </a:r>
            <a:endParaRPr dirty="0"/>
          </a:p>
          <a:p>
            <a:pPr marL="0" marR="0" lvl="0" indent="0" algn="just" rtl="0">
              <a:spcBef>
                <a:spcPts val="0"/>
              </a:spcBef>
              <a:spcAft>
                <a:spcPts val="0"/>
              </a:spcAft>
              <a:buNone/>
            </a:pPr>
            <a:endParaRPr sz="2000" dirty="0">
              <a:solidFill>
                <a:srgbClr val="408191"/>
              </a:solidFill>
              <a:latin typeface="Arial"/>
              <a:ea typeface="Arial"/>
              <a:cs typeface="Arial"/>
              <a:sym typeface="Arial"/>
            </a:endParaRPr>
          </a:p>
        </p:txBody>
      </p:sp>
    </p:spTree>
    <p:extLst>
      <p:ext uri="{BB962C8B-B14F-4D97-AF65-F5344CB8AC3E}">
        <p14:creationId xmlns:p14="http://schemas.microsoft.com/office/powerpoint/2010/main" val="2137278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164601"/>
            <a:ext cx="8784453"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MODULE REVIEW – DESIGN THINKING EXAMPLES</a:t>
            </a:r>
            <a:endParaRPr sz="2800" b="1" dirty="0">
              <a:solidFill>
                <a:schemeClr val="lt1"/>
              </a:solidFill>
              <a:latin typeface="Arial"/>
              <a:ea typeface="Arial"/>
              <a:cs typeface="Arial"/>
              <a:sym typeface="Arial"/>
            </a:endParaRPr>
          </a:p>
        </p:txBody>
      </p:sp>
      <p:sp>
        <p:nvSpPr>
          <p:cNvPr id="12" name="TextBox 11">
            <a:extLst>
              <a:ext uri="{FF2B5EF4-FFF2-40B4-BE49-F238E27FC236}">
                <a16:creationId xmlns:a16="http://schemas.microsoft.com/office/drawing/2014/main" id="{61895D1F-06B2-CF4C-8E13-E7F0C73EEC5E}"/>
              </a:ext>
            </a:extLst>
          </p:cNvPr>
          <p:cNvSpPr txBox="1"/>
          <p:nvPr/>
        </p:nvSpPr>
        <p:spPr>
          <a:xfrm>
            <a:off x="825913" y="1365477"/>
            <a:ext cx="3311523" cy="646331"/>
          </a:xfrm>
          <a:prstGeom prst="rect">
            <a:avLst/>
          </a:prstGeom>
          <a:noFill/>
        </p:spPr>
        <p:txBody>
          <a:bodyPr wrap="square" rtlCol="0">
            <a:spAutoFit/>
          </a:bodyPr>
          <a:lstStyle/>
          <a:p>
            <a:r>
              <a:rPr lang="en-US" b="1" dirty="0"/>
              <a:t>Purchase Intent Testing</a:t>
            </a:r>
          </a:p>
          <a:p>
            <a:r>
              <a:rPr lang="en-US" b="1" dirty="0"/>
              <a:t>Tesla Model-3</a:t>
            </a:r>
          </a:p>
        </p:txBody>
      </p:sp>
      <p:pic>
        <p:nvPicPr>
          <p:cNvPr id="14" name="Picture 13">
            <a:extLst>
              <a:ext uri="{FF2B5EF4-FFF2-40B4-BE49-F238E27FC236}">
                <a16:creationId xmlns:a16="http://schemas.microsoft.com/office/drawing/2014/main" id="{CEB6A18B-979E-3E4D-A7DF-82035E668367}"/>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5575147" y="1124744"/>
            <a:ext cx="5218496" cy="946666"/>
          </a:xfrm>
          <a:prstGeom prst="rect">
            <a:avLst/>
          </a:prstGeom>
        </p:spPr>
      </p:pic>
      <p:cxnSp>
        <p:nvCxnSpPr>
          <p:cNvPr id="15" name="Straight Connector 14">
            <a:extLst>
              <a:ext uri="{FF2B5EF4-FFF2-40B4-BE49-F238E27FC236}">
                <a16:creationId xmlns:a16="http://schemas.microsoft.com/office/drawing/2014/main" id="{86072368-9CD7-4E47-BD7D-0198DBACD2E2}"/>
              </a:ext>
            </a:extLst>
          </p:cNvPr>
          <p:cNvCxnSpPr/>
          <p:nvPr/>
        </p:nvCxnSpPr>
        <p:spPr>
          <a:xfrm>
            <a:off x="5084956" y="802888"/>
            <a:ext cx="0" cy="5943600"/>
          </a:xfrm>
          <a:prstGeom prst="line">
            <a:avLst/>
          </a:prstGeom>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F7064815-39B8-AA4E-81AA-FD2A6EF527DC}"/>
              </a:ext>
            </a:extLst>
          </p:cNvPr>
          <p:cNvSpPr txBox="1"/>
          <p:nvPr/>
        </p:nvSpPr>
        <p:spPr>
          <a:xfrm>
            <a:off x="727627" y="4518898"/>
            <a:ext cx="3867139" cy="2339102"/>
          </a:xfrm>
          <a:prstGeom prst="rect">
            <a:avLst/>
          </a:prstGeom>
          <a:noFill/>
        </p:spPr>
        <p:txBody>
          <a:bodyPr wrap="square" rtlCol="0">
            <a:spAutoFit/>
          </a:bodyPr>
          <a:lstStyle/>
          <a:p>
            <a:r>
              <a:rPr lang="en-US" sz="1600" dirty="0"/>
              <a:t>In 2016, Tesla tested purchase intent by asking prospective buyers of Model-3 to put down $1000 deposit for it. Around 400,000 people did that, boosting Tesla’s confidence that their car will sell. You will find many such concept testing on </a:t>
            </a:r>
            <a:r>
              <a:rPr lang="en-US" sz="1600" dirty="0" err="1"/>
              <a:t>kickstarter</a:t>
            </a:r>
            <a:r>
              <a:rPr lang="en-US" sz="1600" dirty="0"/>
              <a:t>.</a:t>
            </a:r>
          </a:p>
          <a:p>
            <a:endParaRPr lang="en-US" dirty="0"/>
          </a:p>
        </p:txBody>
      </p:sp>
      <p:pic>
        <p:nvPicPr>
          <p:cNvPr id="17" name="Picture 16">
            <a:extLst>
              <a:ext uri="{FF2B5EF4-FFF2-40B4-BE49-F238E27FC236}">
                <a16:creationId xmlns:a16="http://schemas.microsoft.com/office/drawing/2014/main" id="{4DB11301-5626-5444-9B51-F184442A73A4}"/>
              </a:ext>
            </a:extLst>
          </p:cNvPr>
          <p:cNvPicPr>
            <a:picLocks noChangeAspect="1"/>
          </p:cNvPicPr>
          <p:nvPr/>
        </p:nvPicPr>
        <p:blipFill>
          <a:blip r:embed="rId4"/>
          <a:stretch>
            <a:fillRect/>
          </a:stretch>
        </p:blipFill>
        <p:spPr>
          <a:xfrm>
            <a:off x="5389508" y="2001533"/>
            <a:ext cx="6179095" cy="4729950"/>
          </a:xfrm>
          <a:prstGeom prst="rect">
            <a:avLst/>
          </a:prstGeom>
        </p:spPr>
      </p:pic>
      <p:pic>
        <p:nvPicPr>
          <p:cNvPr id="2" name="Picture 1">
            <a:extLst>
              <a:ext uri="{FF2B5EF4-FFF2-40B4-BE49-F238E27FC236}">
                <a16:creationId xmlns:a16="http://schemas.microsoft.com/office/drawing/2014/main" id="{81953BFA-D0A7-65A2-4871-B34859605903}"/>
              </a:ext>
            </a:extLst>
          </p:cNvPr>
          <p:cNvPicPr>
            <a:picLocks noChangeAspect="1"/>
          </p:cNvPicPr>
          <p:nvPr/>
        </p:nvPicPr>
        <p:blipFill>
          <a:blip r:embed="rId5"/>
          <a:stretch>
            <a:fillRect/>
          </a:stretch>
        </p:blipFill>
        <p:spPr>
          <a:xfrm>
            <a:off x="727627" y="2339102"/>
            <a:ext cx="3443924" cy="2171538"/>
          </a:xfrm>
          <a:prstGeom prst="rect">
            <a:avLst/>
          </a:prstGeom>
        </p:spPr>
      </p:pic>
    </p:spTree>
    <p:extLst>
      <p:ext uri="{BB962C8B-B14F-4D97-AF65-F5344CB8AC3E}">
        <p14:creationId xmlns:p14="http://schemas.microsoft.com/office/powerpoint/2010/main" val="207749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164601"/>
            <a:ext cx="6911247"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MODULE REVIEW – 4Ps of MARKETING</a:t>
            </a:r>
            <a:endParaRPr sz="2800" b="1" dirty="0">
              <a:solidFill>
                <a:schemeClr val="lt1"/>
              </a:solidFill>
              <a:latin typeface="Arial"/>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05E47403-F898-C640-97B3-1EA590955830}"/>
              </a:ext>
            </a:extLst>
          </p:cNvPr>
          <p:cNvPicPr>
            <a:picLocks noChangeAspect="1"/>
          </p:cNvPicPr>
          <p:nvPr/>
        </p:nvPicPr>
        <p:blipFill>
          <a:blip r:embed="rId3"/>
          <a:stretch>
            <a:fillRect/>
          </a:stretch>
        </p:blipFill>
        <p:spPr>
          <a:xfrm>
            <a:off x="2122097" y="821779"/>
            <a:ext cx="7090913" cy="5931185"/>
          </a:xfrm>
          <a:prstGeom prst="rect">
            <a:avLst/>
          </a:prstGeom>
        </p:spPr>
      </p:pic>
    </p:spTree>
    <p:extLst>
      <p:ext uri="{BB962C8B-B14F-4D97-AF65-F5344CB8AC3E}">
        <p14:creationId xmlns:p14="http://schemas.microsoft.com/office/powerpoint/2010/main" val="3371467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164601"/>
            <a:ext cx="6911247"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MODULE REVIEW – 4Ps of MARKETING</a:t>
            </a:r>
            <a:endParaRPr sz="2800" b="1" dirty="0">
              <a:solidFill>
                <a:schemeClr val="lt1"/>
              </a:solidFill>
              <a:latin typeface="Arial"/>
              <a:ea typeface="Arial"/>
              <a:cs typeface="Arial"/>
              <a:sym typeface="Arial"/>
            </a:endParaRPr>
          </a:p>
        </p:txBody>
      </p:sp>
      <p:pic>
        <p:nvPicPr>
          <p:cNvPr id="3074" name="Picture 2" descr="Why the 4 Ps of Marketing Might Be Outdated | Inc.com">
            <a:extLst>
              <a:ext uri="{FF2B5EF4-FFF2-40B4-BE49-F238E27FC236}">
                <a16:creationId xmlns:a16="http://schemas.microsoft.com/office/drawing/2014/main" id="{04CF0AE4-A173-7146-944C-D733C8C53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743" y="1014602"/>
            <a:ext cx="10748513" cy="567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665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164601"/>
            <a:ext cx="6911247"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Value for Customers</a:t>
            </a:r>
            <a:endParaRPr sz="2800" b="1"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BE6F5716-C719-36D2-9488-9B9A192247ED}"/>
              </a:ext>
            </a:extLst>
          </p:cNvPr>
          <p:cNvPicPr>
            <a:picLocks noChangeAspect="1"/>
          </p:cNvPicPr>
          <p:nvPr/>
        </p:nvPicPr>
        <p:blipFill>
          <a:blip r:embed="rId3"/>
          <a:stretch>
            <a:fillRect/>
          </a:stretch>
        </p:blipFill>
        <p:spPr>
          <a:xfrm>
            <a:off x="1111599" y="1417342"/>
            <a:ext cx="8870601" cy="5276057"/>
          </a:xfrm>
          <a:prstGeom prst="rect">
            <a:avLst/>
          </a:prstGeom>
        </p:spPr>
      </p:pic>
    </p:spTree>
    <p:extLst>
      <p:ext uri="{BB962C8B-B14F-4D97-AF65-F5344CB8AC3E}">
        <p14:creationId xmlns:p14="http://schemas.microsoft.com/office/powerpoint/2010/main" val="3522027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4" y="164601"/>
            <a:ext cx="6911247"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Value for Customers</a:t>
            </a:r>
            <a:endParaRPr sz="2800" b="1" dirty="0">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B72636E9-3A49-0674-0BE8-F4653889CC73}"/>
              </a:ext>
            </a:extLst>
          </p:cNvPr>
          <p:cNvPicPr>
            <a:picLocks noChangeAspect="1"/>
          </p:cNvPicPr>
          <p:nvPr/>
        </p:nvPicPr>
        <p:blipFill>
          <a:blip r:embed="rId3"/>
          <a:stretch>
            <a:fillRect/>
          </a:stretch>
        </p:blipFill>
        <p:spPr>
          <a:xfrm>
            <a:off x="1981245" y="1417342"/>
            <a:ext cx="8786490" cy="5082610"/>
          </a:xfrm>
          <a:prstGeom prst="rect">
            <a:avLst/>
          </a:prstGeom>
        </p:spPr>
      </p:pic>
    </p:spTree>
    <p:extLst>
      <p:ext uri="{BB962C8B-B14F-4D97-AF65-F5344CB8AC3E}">
        <p14:creationId xmlns:p14="http://schemas.microsoft.com/office/powerpoint/2010/main" val="51854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48C8-2B65-3E00-2816-D9F45DA59506}"/>
              </a:ext>
            </a:extLst>
          </p:cNvPr>
          <p:cNvSpPr>
            <a:spLocks noGrp="1"/>
          </p:cNvSpPr>
          <p:nvPr>
            <p:ph type="ctrTitle"/>
          </p:nvPr>
        </p:nvSpPr>
        <p:spPr/>
        <p:txBody>
          <a:bodyPr/>
          <a:lstStyle/>
          <a:p>
            <a:r>
              <a:rPr lang="en-US" dirty="0"/>
              <a:t>Brand Positioning</a:t>
            </a:r>
          </a:p>
        </p:txBody>
      </p:sp>
      <p:pic>
        <p:nvPicPr>
          <p:cNvPr id="6" name="Picture 2">
            <a:extLst>
              <a:ext uri="{FF2B5EF4-FFF2-40B4-BE49-F238E27FC236}">
                <a16:creationId xmlns:a16="http://schemas.microsoft.com/office/drawing/2014/main" id="{EF2BFBBB-F90F-CA7F-D41A-BBABFB0C87F7}"/>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447589" y="1484784"/>
            <a:ext cx="7296822" cy="5101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892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48C8-2B65-3E00-2816-D9F45DA59506}"/>
              </a:ext>
            </a:extLst>
          </p:cNvPr>
          <p:cNvSpPr>
            <a:spLocks noGrp="1"/>
          </p:cNvSpPr>
          <p:nvPr>
            <p:ph type="ctrTitle"/>
          </p:nvPr>
        </p:nvSpPr>
        <p:spPr/>
        <p:txBody>
          <a:bodyPr/>
          <a:lstStyle/>
          <a:p>
            <a:r>
              <a:rPr lang="en-US" dirty="0"/>
              <a:t>Case</a:t>
            </a:r>
          </a:p>
        </p:txBody>
      </p:sp>
      <p:sp>
        <p:nvSpPr>
          <p:cNvPr id="4" name="TextBox 3">
            <a:extLst>
              <a:ext uri="{FF2B5EF4-FFF2-40B4-BE49-F238E27FC236}">
                <a16:creationId xmlns:a16="http://schemas.microsoft.com/office/drawing/2014/main" id="{7EE31EAB-2C3D-4830-372E-61B93CC4BC74}"/>
              </a:ext>
            </a:extLst>
          </p:cNvPr>
          <p:cNvSpPr txBox="1"/>
          <p:nvPr/>
        </p:nvSpPr>
        <p:spPr>
          <a:xfrm>
            <a:off x="152465" y="2331733"/>
            <a:ext cx="11429875" cy="1323439"/>
          </a:xfrm>
          <a:prstGeom prst="rect">
            <a:avLst/>
          </a:prstGeom>
          <a:noFill/>
        </p:spPr>
        <p:txBody>
          <a:bodyPr wrap="square">
            <a:spAutoFit/>
          </a:bodyPr>
          <a:lstStyle/>
          <a:p>
            <a:pPr algn="ctr"/>
            <a:r>
              <a:rPr lang="en-IN" sz="4000" i="0" u="sng" strike="noStrike" dirty="0">
                <a:effectLst/>
                <a:latin typeface="var(--tve-font-family,Jost)"/>
                <a:hlinkClick r:id="rId2" tooltip="How Domino’s Used Psychology to Become the World’s Biggest Pizza Chain">
                  <a:extLst>
                    <a:ext uri="{A12FA001-AC4F-418D-AE19-62706E023703}">
                      <ahyp:hlinkClr xmlns:ahyp="http://schemas.microsoft.com/office/drawing/2018/hyperlinkcolor" val="tx"/>
                    </a:ext>
                  </a:extLst>
                </a:hlinkClick>
              </a:rPr>
              <a:t>How Domino’s Become the World’s Biggest Pizza Chain</a:t>
            </a:r>
            <a:r>
              <a:rPr lang="en-IN" sz="4000" i="0" u="sng" strike="noStrike" dirty="0">
                <a:effectLst/>
                <a:latin typeface="var(--tve-font-family,Jost)"/>
              </a:rPr>
              <a:t> after 2009 PR Crisis</a:t>
            </a:r>
            <a:endParaRPr lang="en-IN" sz="4000" i="0" u="sng" dirty="0">
              <a:effectLst/>
              <a:latin typeface="var(--tve-font-family,Jost)"/>
            </a:endParaRPr>
          </a:p>
        </p:txBody>
      </p:sp>
      <p:pic>
        <p:nvPicPr>
          <p:cNvPr id="5" name="Picture 4">
            <a:extLst>
              <a:ext uri="{FF2B5EF4-FFF2-40B4-BE49-F238E27FC236}">
                <a16:creationId xmlns:a16="http://schemas.microsoft.com/office/drawing/2014/main" id="{1F4A2EED-797A-5D32-7529-74DD05A8831F}"/>
              </a:ext>
            </a:extLst>
          </p:cNvPr>
          <p:cNvPicPr>
            <a:picLocks noChangeAspect="1"/>
          </p:cNvPicPr>
          <p:nvPr/>
        </p:nvPicPr>
        <p:blipFill>
          <a:blip r:embed="rId3"/>
          <a:stretch>
            <a:fillRect/>
          </a:stretch>
        </p:blipFill>
        <p:spPr>
          <a:xfrm>
            <a:off x="2804196" y="3977634"/>
            <a:ext cx="5623541" cy="2595941"/>
          </a:xfrm>
          <a:prstGeom prst="rect">
            <a:avLst/>
          </a:prstGeom>
        </p:spPr>
      </p:pic>
    </p:spTree>
    <p:extLst>
      <p:ext uri="{BB962C8B-B14F-4D97-AF65-F5344CB8AC3E}">
        <p14:creationId xmlns:p14="http://schemas.microsoft.com/office/powerpoint/2010/main" val="3073157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Graphical user interface, text, application, letter&#10;&#10;Description automatically generated">
            <a:extLst>
              <a:ext uri="{FF2B5EF4-FFF2-40B4-BE49-F238E27FC236}">
                <a16:creationId xmlns:a16="http://schemas.microsoft.com/office/drawing/2014/main" id="{340D4CA3-C7BC-634C-8D6D-57B12783EFEA}"/>
              </a:ext>
            </a:extLst>
          </p:cNvPr>
          <p:cNvPicPr>
            <a:picLocks noChangeAspect="1"/>
          </p:cNvPicPr>
          <p:nvPr/>
        </p:nvPicPr>
        <p:blipFill rotWithShape="1">
          <a:blip r:embed="rId3"/>
          <a:srcRect b="29536"/>
          <a:stretch/>
        </p:blipFill>
        <p:spPr>
          <a:xfrm>
            <a:off x="1236429" y="777376"/>
            <a:ext cx="9719142" cy="5950052"/>
          </a:xfrm>
          <a:prstGeom prst="rect">
            <a:avLst/>
          </a:prstGeom>
        </p:spPr>
      </p:pic>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5" y="164601"/>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ASSIGNMENT 2.4 PROBLEM</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4">
            <a:alphaModFix/>
          </a:blip>
          <a:srcRect/>
          <a:stretch/>
        </p:blipFill>
        <p:spPr>
          <a:xfrm>
            <a:off x="9681491" y="117725"/>
            <a:ext cx="2510509" cy="587633"/>
          </a:xfrm>
          <a:prstGeom prst="rect">
            <a:avLst/>
          </a:prstGeom>
          <a:noFill/>
          <a:ln>
            <a:noFill/>
          </a:ln>
        </p:spPr>
      </p:pic>
      <p:sp>
        <p:nvSpPr>
          <p:cNvPr id="4" name="Rounded Rectangle 3">
            <a:extLst>
              <a:ext uri="{FF2B5EF4-FFF2-40B4-BE49-F238E27FC236}">
                <a16:creationId xmlns:a16="http://schemas.microsoft.com/office/drawing/2014/main" id="{EE00402D-76C8-CC4A-91C6-4704F0B3F68B}"/>
              </a:ext>
            </a:extLst>
          </p:cNvPr>
          <p:cNvSpPr/>
          <p:nvPr/>
        </p:nvSpPr>
        <p:spPr>
          <a:xfrm>
            <a:off x="1019263" y="3978580"/>
            <a:ext cx="9719141" cy="237867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02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5" y="164601"/>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ASSIGNMENT 2.4 SUBMISSION</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17725"/>
            <a:ext cx="2510509" cy="587633"/>
          </a:xfrm>
          <a:prstGeom prst="rect">
            <a:avLst/>
          </a:prstGeom>
          <a:noFill/>
          <a:ln>
            <a:noFill/>
          </a:ln>
        </p:spPr>
      </p:pic>
      <p:pic>
        <p:nvPicPr>
          <p:cNvPr id="6" name="Picture 5" descr="Graphical user interface, text, application, letter&#10;&#10;Description automatically generated">
            <a:extLst>
              <a:ext uri="{FF2B5EF4-FFF2-40B4-BE49-F238E27FC236}">
                <a16:creationId xmlns:a16="http://schemas.microsoft.com/office/drawing/2014/main" id="{340D4CA3-C7BC-634C-8D6D-57B12783EFEA}"/>
              </a:ext>
            </a:extLst>
          </p:cNvPr>
          <p:cNvPicPr>
            <a:picLocks noChangeAspect="1"/>
          </p:cNvPicPr>
          <p:nvPr/>
        </p:nvPicPr>
        <p:blipFill rotWithShape="1">
          <a:blip r:embed="rId4"/>
          <a:srcRect t="71749" r="32446"/>
          <a:stretch/>
        </p:blipFill>
        <p:spPr>
          <a:xfrm>
            <a:off x="563014" y="1694352"/>
            <a:ext cx="11065971" cy="4020648"/>
          </a:xfrm>
          <a:prstGeom prst="rect">
            <a:avLst/>
          </a:prstGeom>
        </p:spPr>
      </p:pic>
      <p:sp>
        <p:nvSpPr>
          <p:cNvPr id="2" name="Rounded Rectangle 1">
            <a:extLst>
              <a:ext uri="{FF2B5EF4-FFF2-40B4-BE49-F238E27FC236}">
                <a16:creationId xmlns:a16="http://schemas.microsoft.com/office/drawing/2014/main" id="{8C916FA9-17E9-3C4C-8908-4DF44165D3C1}"/>
              </a:ext>
            </a:extLst>
          </p:cNvPr>
          <p:cNvSpPr/>
          <p:nvPr/>
        </p:nvSpPr>
        <p:spPr>
          <a:xfrm>
            <a:off x="583835" y="2481943"/>
            <a:ext cx="10862494" cy="2481943"/>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344E018-5E8E-9D4B-BB5C-3BD2630A0182}"/>
              </a:ext>
            </a:extLst>
          </p:cNvPr>
          <p:cNvSpPr/>
          <p:nvPr/>
        </p:nvSpPr>
        <p:spPr>
          <a:xfrm>
            <a:off x="563014" y="5163648"/>
            <a:ext cx="3731400" cy="58782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8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41881932-BA1D-9C42-A348-A45CB7BBE40E}"/>
              </a:ext>
            </a:extLst>
          </p:cNvPr>
          <p:cNvPicPr>
            <a:picLocks noChangeAspect="1"/>
          </p:cNvPicPr>
          <p:nvPr/>
        </p:nvPicPr>
        <p:blipFill>
          <a:blip r:embed="rId3"/>
          <a:stretch>
            <a:fillRect/>
          </a:stretch>
        </p:blipFill>
        <p:spPr>
          <a:xfrm>
            <a:off x="3604320" y="996883"/>
            <a:ext cx="4995636" cy="5696516"/>
          </a:xfrm>
          <a:prstGeom prst="rect">
            <a:avLst/>
          </a:prstGeom>
        </p:spPr>
      </p:pic>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5" y="164601"/>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ASSIGNMENT 2.4 RUBRIC</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4">
            <a:alphaModFix/>
          </a:blip>
          <a:srcRect/>
          <a:stretch/>
        </p:blipFill>
        <p:spPr>
          <a:xfrm>
            <a:off x="9681491" y="117725"/>
            <a:ext cx="2510509" cy="587633"/>
          </a:xfrm>
          <a:prstGeom prst="rect">
            <a:avLst/>
          </a:prstGeom>
          <a:noFill/>
          <a:ln>
            <a:noFill/>
          </a:ln>
        </p:spPr>
      </p:pic>
      <p:sp>
        <p:nvSpPr>
          <p:cNvPr id="2" name="Rounded Rectangle 1">
            <a:extLst>
              <a:ext uri="{FF2B5EF4-FFF2-40B4-BE49-F238E27FC236}">
                <a16:creationId xmlns:a16="http://schemas.microsoft.com/office/drawing/2014/main" id="{8C916FA9-17E9-3C4C-8908-4DF44165D3C1}"/>
              </a:ext>
            </a:extLst>
          </p:cNvPr>
          <p:cNvSpPr/>
          <p:nvPr/>
        </p:nvSpPr>
        <p:spPr>
          <a:xfrm>
            <a:off x="3604320" y="996883"/>
            <a:ext cx="766536" cy="5257799"/>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87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txBox="1">
            <a:spLocks noGrp="1"/>
          </p:cNvSpPr>
          <p:nvPr>
            <p:ph type="title" idx="4294967295"/>
          </p:nvPr>
        </p:nvSpPr>
        <p:spPr>
          <a:xfrm>
            <a:off x="518221" y="158185"/>
            <a:ext cx="3475038"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AGENDA</a:t>
            </a:r>
            <a:endParaRPr sz="3200" b="1" dirty="0">
              <a:solidFill>
                <a:schemeClr val="accent1"/>
              </a:solidFill>
              <a:latin typeface="+mj-lt"/>
              <a:ea typeface="Arial"/>
              <a:cs typeface="Arial"/>
              <a:sym typeface="Arial"/>
            </a:endParaRPr>
          </a:p>
        </p:txBody>
      </p:sp>
      <p:sp>
        <p:nvSpPr>
          <p:cNvPr id="115" name="Google Shape;115;p3"/>
          <p:cNvSpPr txBox="1"/>
          <p:nvPr/>
        </p:nvSpPr>
        <p:spPr>
          <a:xfrm>
            <a:off x="335288" y="777269"/>
            <a:ext cx="7381461" cy="61862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cs typeface="Arial"/>
                <a:sym typeface="Arial"/>
              </a:rPr>
              <a:t>Queries &amp; Feedback</a:t>
            </a:r>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cs typeface="Arial"/>
                <a:sym typeface="Arial"/>
              </a:rPr>
              <a:t>Expectation Setting</a:t>
            </a:r>
            <a:endParaRPr b="1" dirty="0"/>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ea typeface="Arial"/>
                <a:cs typeface="Arial"/>
                <a:sym typeface="Arial"/>
              </a:rPr>
              <a:t>Module Review</a:t>
            </a:r>
            <a:endParaRPr b="1" dirty="0"/>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rPr>
              <a:t>Additional Resources</a:t>
            </a:r>
            <a:endParaRPr b="1" dirty="0"/>
          </a:p>
          <a:p>
            <a:pPr marL="285750" marR="0" lvl="0" indent="-285750" algn="l" rtl="0">
              <a:lnSpc>
                <a:spcPct val="150000"/>
              </a:lnSpc>
              <a:spcBef>
                <a:spcPts val="0"/>
              </a:spcBef>
              <a:spcAft>
                <a:spcPts val="0"/>
              </a:spcAft>
              <a:buClr>
                <a:srgbClr val="408191"/>
              </a:buClr>
              <a:buSzPts val="2800"/>
              <a:buFont typeface="Arial"/>
              <a:buChar char="•"/>
            </a:pPr>
            <a:r>
              <a:rPr lang="en-US" sz="2800" b="1" dirty="0" err="1">
                <a:solidFill>
                  <a:srgbClr val="408191"/>
                </a:solidFill>
                <a:ea typeface="Arial"/>
                <a:cs typeface="Arial"/>
                <a:sym typeface="Arial"/>
              </a:rPr>
              <a:t>Programme</a:t>
            </a:r>
            <a:r>
              <a:rPr lang="en-US" sz="2800" b="1" dirty="0">
                <a:solidFill>
                  <a:srgbClr val="408191"/>
                </a:solidFill>
                <a:ea typeface="Arial"/>
                <a:cs typeface="Arial"/>
                <a:sym typeface="Arial"/>
              </a:rPr>
              <a:t> Schedule</a:t>
            </a:r>
            <a:endParaRPr b="1" dirty="0"/>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ea typeface="Arial"/>
                <a:cs typeface="Arial"/>
                <a:sym typeface="Arial"/>
              </a:rPr>
              <a:t>Next Week</a:t>
            </a:r>
            <a:endParaRPr b="1" dirty="0"/>
          </a:p>
          <a:p>
            <a:pPr marL="285750" marR="0" lvl="0" indent="-285750" algn="l" rtl="0">
              <a:lnSpc>
                <a:spcPct val="150000"/>
              </a:lnSpc>
              <a:spcBef>
                <a:spcPts val="0"/>
              </a:spcBef>
              <a:spcAft>
                <a:spcPts val="0"/>
              </a:spcAft>
              <a:buClr>
                <a:srgbClr val="408191"/>
              </a:buClr>
              <a:buSzPts val="2800"/>
              <a:buFont typeface="Arial"/>
              <a:buChar char="•"/>
            </a:pPr>
            <a:r>
              <a:rPr lang="en-US" sz="2800" b="1" dirty="0">
                <a:solidFill>
                  <a:srgbClr val="408191"/>
                </a:solidFill>
                <a:ea typeface="Arial"/>
                <a:cs typeface="Arial"/>
                <a:sym typeface="Arial"/>
              </a:rPr>
              <a:t>Q&amp;A</a:t>
            </a:r>
            <a:endParaRPr b="1"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a:stretch/>
        </p:blipFill>
        <p:spPr>
          <a:xfrm>
            <a:off x="5572413" y="894644"/>
            <a:ext cx="4288672" cy="2857351"/>
          </a:xfrm>
          <a:prstGeom prst="rect">
            <a:avLst/>
          </a:prstGeom>
          <a:noFill/>
          <a:ln w="76200" cap="flat" cmpd="sng">
            <a:solidFill>
              <a:schemeClr val="lt1"/>
            </a:solidFill>
            <a:prstDash val="solid"/>
            <a:round/>
            <a:headEnd type="none" w="sm" len="sm"/>
            <a:tailEnd type="none" w="sm" len="sm"/>
          </a:ln>
        </p:spPr>
      </p:pic>
      <p:pic>
        <p:nvPicPr>
          <p:cNvPr id="117" name="Google Shape;117;p3" descr="Indian School of Business - Latest News in Telugu, Photos, Videos, Today  Telugu News on Indian School of Business | Sakshi"/>
          <p:cNvPicPr preferRelativeResize="0"/>
          <p:nvPr/>
        </p:nvPicPr>
        <p:blipFill rotWithShape="1">
          <a:blip r:embed="rId4">
            <a:alphaModFix/>
          </a:blip>
          <a:srcRect/>
          <a:stretch/>
        </p:blipFill>
        <p:spPr>
          <a:xfrm>
            <a:off x="7508719" y="2746051"/>
            <a:ext cx="4048125" cy="2667000"/>
          </a:xfrm>
          <a:prstGeom prst="rect">
            <a:avLst/>
          </a:prstGeom>
          <a:noFill/>
          <a:ln w="76200" cap="flat" cmpd="sng">
            <a:solidFill>
              <a:schemeClr val="lt1"/>
            </a:solidFill>
            <a:prstDash val="solid"/>
            <a:round/>
            <a:headEnd type="none" w="sm" len="sm"/>
            <a:tailEnd type="none" w="sm" len="sm"/>
          </a:ln>
        </p:spPr>
      </p:pic>
      <p:pic>
        <p:nvPicPr>
          <p:cNvPr id="118" name="Google Shape;118;p3" descr="Poets&amp;amp;Quants | ISB May Be The Most Interesting B-School In The World"/>
          <p:cNvPicPr preferRelativeResize="0"/>
          <p:nvPr/>
        </p:nvPicPr>
        <p:blipFill rotWithShape="1">
          <a:blip r:embed="rId5">
            <a:alphaModFix/>
          </a:blip>
          <a:srcRect/>
          <a:stretch/>
        </p:blipFill>
        <p:spPr>
          <a:xfrm>
            <a:off x="5572413" y="4223037"/>
            <a:ext cx="3602795" cy="2380028"/>
          </a:xfrm>
          <a:prstGeom prst="rect">
            <a:avLst/>
          </a:prstGeom>
          <a:noFill/>
          <a:ln w="762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1497809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47930" y="95330"/>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QUESTIONS FROM IN-BOX</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sp>
        <p:nvSpPr>
          <p:cNvPr id="2" name="Rectangle 1">
            <a:extLst>
              <a:ext uri="{FF2B5EF4-FFF2-40B4-BE49-F238E27FC236}">
                <a16:creationId xmlns:a16="http://schemas.microsoft.com/office/drawing/2014/main" id="{03252392-C184-2E48-ABFC-5FC37672FECF}"/>
              </a:ext>
            </a:extLst>
          </p:cNvPr>
          <p:cNvSpPr/>
          <p:nvPr/>
        </p:nvSpPr>
        <p:spPr>
          <a:xfrm>
            <a:off x="391887" y="2736502"/>
            <a:ext cx="11117942" cy="1384995"/>
          </a:xfrm>
          <a:prstGeom prst="rect">
            <a:avLst/>
          </a:prstGeom>
        </p:spPr>
        <p:txBody>
          <a:bodyPr wrap="square">
            <a:spAutoFit/>
          </a:bodyPr>
          <a:lstStyle/>
          <a:p>
            <a:r>
              <a:rPr lang="en-US" sz="2800" b="1" dirty="0">
                <a:latin typeface="+mn-lt"/>
              </a:rPr>
              <a:t>Length of the assignment:</a:t>
            </a:r>
            <a:endParaRPr lang="en-US" sz="2800" dirty="0">
              <a:latin typeface="+mn-lt"/>
            </a:endParaRPr>
          </a:p>
          <a:p>
            <a:r>
              <a:rPr lang="en-US" sz="2800" dirty="0">
                <a:latin typeface="+mn-lt"/>
              </a:rPr>
              <a:t>If I understand it correctly, the total length of the assignment including all sections doesn't exceed 3 pages! Am I correct?</a:t>
            </a:r>
          </a:p>
        </p:txBody>
      </p:sp>
    </p:spTree>
    <p:extLst>
      <p:ext uri="{BB962C8B-B14F-4D97-AF65-F5344CB8AC3E}">
        <p14:creationId xmlns:p14="http://schemas.microsoft.com/office/powerpoint/2010/main" val="2894743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47930" y="95330"/>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QUESTIONS FROM IN-BOX</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sp>
        <p:nvSpPr>
          <p:cNvPr id="2" name="Rectangle 1">
            <a:extLst>
              <a:ext uri="{FF2B5EF4-FFF2-40B4-BE49-F238E27FC236}">
                <a16:creationId xmlns:a16="http://schemas.microsoft.com/office/drawing/2014/main" id="{03252392-C184-2E48-ABFC-5FC37672FECF}"/>
              </a:ext>
            </a:extLst>
          </p:cNvPr>
          <p:cNvSpPr/>
          <p:nvPr/>
        </p:nvSpPr>
        <p:spPr>
          <a:xfrm>
            <a:off x="391887" y="2736502"/>
            <a:ext cx="11117942" cy="1384995"/>
          </a:xfrm>
          <a:prstGeom prst="rect">
            <a:avLst/>
          </a:prstGeom>
        </p:spPr>
        <p:txBody>
          <a:bodyPr wrap="square">
            <a:spAutoFit/>
          </a:bodyPr>
          <a:lstStyle/>
          <a:p>
            <a:r>
              <a:rPr lang="en-US" sz="2800" dirty="0"/>
              <a:t>Can someone provide more details on what </a:t>
            </a:r>
            <a:r>
              <a:rPr lang="en-US" sz="2800" b="1" dirty="0"/>
              <a:t>Concept Testing </a:t>
            </a:r>
            <a:r>
              <a:rPr lang="en-US" sz="2800" dirty="0"/>
              <a:t>is all about? </a:t>
            </a:r>
          </a:p>
          <a:p>
            <a:r>
              <a:rPr lang="en-US" sz="2800" dirty="0"/>
              <a:t>How do we validate product design and marketing strategy?</a:t>
            </a:r>
            <a:endParaRPr lang="en-US" sz="2800" dirty="0">
              <a:latin typeface="+mn-lt"/>
            </a:endParaRPr>
          </a:p>
        </p:txBody>
      </p:sp>
    </p:spTree>
    <p:extLst>
      <p:ext uri="{BB962C8B-B14F-4D97-AF65-F5344CB8AC3E}">
        <p14:creationId xmlns:p14="http://schemas.microsoft.com/office/powerpoint/2010/main" val="3467121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47930" y="95330"/>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QUESTIONS FROM IN-BOX</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sp>
        <p:nvSpPr>
          <p:cNvPr id="2" name="Rectangle 1">
            <a:extLst>
              <a:ext uri="{FF2B5EF4-FFF2-40B4-BE49-F238E27FC236}">
                <a16:creationId xmlns:a16="http://schemas.microsoft.com/office/drawing/2014/main" id="{03252392-C184-2E48-ABFC-5FC37672FECF}"/>
              </a:ext>
            </a:extLst>
          </p:cNvPr>
          <p:cNvSpPr/>
          <p:nvPr/>
        </p:nvSpPr>
        <p:spPr>
          <a:xfrm>
            <a:off x="406401" y="2112388"/>
            <a:ext cx="11117942" cy="2246769"/>
          </a:xfrm>
          <a:prstGeom prst="rect">
            <a:avLst/>
          </a:prstGeom>
        </p:spPr>
        <p:txBody>
          <a:bodyPr wrap="square">
            <a:spAutoFit/>
          </a:bodyPr>
          <a:lstStyle/>
          <a:p>
            <a:r>
              <a:rPr lang="en-US" sz="2800" dirty="0"/>
              <a:t>Is it mandatory to have a novel ideal that is yet to hit the market?</a:t>
            </a:r>
            <a:br>
              <a:rPr lang="en-US" sz="2800" dirty="0"/>
            </a:br>
            <a:r>
              <a:rPr lang="en-US" sz="2800" dirty="0"/>
              <a:t>Can we take feature addition to an existing product ? </a:t>
            </a:r>
            <a:br>
              <a:rPr lang="en-US" sz="2800" dirty="0"/>
            </a:br>
            <a:endParaRPr lang="en-US" sz="2800" dirty="0"/>
          </a:p>
          <a:p>
            <a:r>
              <a:rPr lang="en-US" sz="2800" dirty="0"/>
              <a:t>In case I don’t have an idea for my current company , can I have an Idea for any other company such as Apple , Uber or Amazon?</a:t>
            </a:r>
          </a:p>
        </p:txBody>
      </p:sp>
    </p:spTree>
    <p:extLst>
      <p:ext uri="{BB962C8B-B14F-4D97-AF65-F5344CB8AC3E}">
        <p14:creationId xmlns:p14="http://schemas.microsoft.com/office/powerpoint/2010/main" val="3427447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47930" y="95330"/>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QUESTIONS FROM IN-BOX</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sp>
        <p:nvSpPr>
          <p:cNvPr id="2" name="Rectangle 1">
            <a:extLst>
              <a:ext uri="{FF2B5EF4-FFF2-40B4-BE49-F238E27FC236}">
                <a16:creationId xmlns:a16="http://schemas.microsoft.com/office/drawing/2014/main" id="{03252392-C184-2E48-ABFC-5FC37672FECF}"/>
              </a:ext>
            </a:extLst>
          </p:cNvPr>
          <p:cNvSpPr/>
          <p:nvPr/>
        </p:nvSpPr>
        <p:spPr>
          <a:xfrm>
            <a:off x="406401" y="2112388"/>
            <a:ext cx="11117942" cy="2246769"/>
          </a:xfrm>
          <a:prstGeom prst="rect">
            <a:avLst/>
          </a:prstGeom>
        </p:spPr>
        <p:txBody>
          <a:bodyPr wrap="square">
            <a:spAutoFit/>
          </a:bodyPr>
          <a:lstStyle/>
          <a:p>
            <a:r>
              <a:rPr lang="en-US" sz="2800" dirty="0"/>
              <a:t>Are there different ways to conduct market research for B2B and B2C products?</a:t>
            </a:r>
          </a:p>
          <a:p>
            <a:endParaRPr lang="en-US" sz="2800" dirty="0"/>
          </a:p>
          <a:p>
            <a:r>
              <a:rPr lang="en-US" sz="2800" dirty="0"/>
              <a:t>Apart from marketing research, in what ways do the B2B and B2C product development process differ?</a:t>
            </a:r>
            <a:endParaRPr lang="en-US" dirty="0"/>
          </a:p>
        </p:txBody>
      </p:sp>
    </p:spTree>
    <p:extLst>
      <p:ext uri="{BB962C8B-B14F-4D97-AF65-F5344CB8AC3E}">
        <p14:creationId xmlns:p14="http://schemas.microsoft.com/office/powerpoint/2010/main" val="1169797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329784" y="164601"/>
            <a:ext cx="6490741"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NEXT WEEK</a:t>
            </a:r>
            <a:endParaRPr sz="2800" b="1" dirty="0">
              <a:solidFill>
                <a:schemeClr val="lt1"/>
              </a:solidFill>
              <a:latin typeface="Arial"/>
              <a:ea typeface="Arial"/>
              <a:cs typeface="Arial"/>
              <a:sym typeface="Arial"/>
            </a:endParaRPr>
          </a:p>
        </p:txBody>
      </p:sp>
      <p:sp>
        <p:nvSpPr>
          <p:cNvPr id="3" name="AutoShape 2">
            <a:extLst>
              <a:ext uri="{FF2B5EF4-FFF2-40B4-BE49-F238E27FC236}">
                <a16:creationId xmlns:a16="http://schemas.microsoft.com/office/drawing/2014/main" id="{86374320-D436-FC43-A7FB-B640A150290E}"/>
              </a:ext>
            </a:extLst>
          </p:cNvPr>
          <p:cNvSpPr>
            <a:spLocks noChangeAspect="1" noChangeArrowheads="1"/>
          </p:cNvSpPr>
          <p:nvPr/>
        </p:nvSpPr>
        <p:spPr bwMode="auto">
          <a:xfrm>
            <a:off x="361742" y="1431196"/>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CCC9082A-2358-7943-BE88-A5DE77C0B54E}"/>
              </a:ext>
            </a:extLst>
          </p:cNvPr>
          <p:cNvSpPr/>
          <p:nvPr/>
        </p:nvSpPr>
        <p:spPr>
          <a:xfrm>
            <a:off x="151880" y="892235"/>
            <a:ext cx="12192000" cy="6109365"/>
          </a:xfrm>
          <a:prstGeom prst="rect">
            <a:avLst/>
          </a:prstGeom>
        </p:spPr>
        <p:txBody>
          <a:bodyPr wrap="square">
            <a:spAutoFit/>
          </a:bodyPr>
          <a:lstStyle/>
          <a:p>
            <a:r>
              <a:rPr lang="en-US" sz="3300" b="1" dirty="0" err="1">
                <a:solidFill>
                  <a:schemeClr val="dk1"/>
                </a:solidFill>
                <a:latin typeface="Calibri"/>
                <a:ea typeface="Calibri"/>
                <a:cs typeface="Calibri"/>
                <a:sym typeface="Calibri"/>
              </a:rPr>
              <a:t>Programme</a:t>
            </a:r>
            <a:r>
              <a:rPr lang="en-US" sz="3300" b="1" dirty="0">
                <a:solidFill>
                  <a:schemeClr val="dk1"/>
                </a:solidFill>
                <a:latin typeface="Calibri"/>
                <a:ea typeface="Calibri"/>
                <a:cs typeface="Calibri"/>
                <a:sym typeface="Calibri"/>
              </a:rPr>
              <a:t> Learning Outcomes Addressed:</a:t>
            </a:r>
            <a:endParaRPr lang="en-US" sz="3300" dirty="0">
              <a:solidFill>
                <a:schemeClr val="dk1"/>
              </a:solidFill>
              <a:latin typeface="Calibri"/>
              <a:ea typeface="Calibri"/>
              <a:cs typeface="Calibri"/>
              <a:sym typeface="Calibri"/>
            </a:endParaRPr>
          </a:p>
          <a:p>
            <a:r>
              <a:rPr lang="en-US" sz="3300" dirty="0" err="1">
                <a:solidFill>
                  <a:schemeClr val="dk1"/>
                </a:solidFill>
                <a:latin typeface="Calibri"/>
                <a:ea typeface="Calibri"/>
                <a:cs typeface="Calibri"/>
                <a:sym typeface="Calibri"/>
              </a:rPr>
              <a:t>Analyse</a:t>
            </a:r>
            <a:r>
              <a:rPr lang="en-US" sz="3300" dirty="0">
                <a:solidFill>
                  <a:schemeClr val="dk1"/>
                </a:solidFill>
                <a:latin typeface="Calibri"/>
                <a:ea typeface="Calibri"/>
                <a:cs typeface="Calibri"/>
                <a:sym typeface="Calibri"/>
              </a:rPr>
              <a:t> strategies and frameworks for developing and marketing a new product.</a:t>
            </a:r>
          </a:p>
          <a:p>
            <a:r>
              <a:rPr lang="en-US" sz="3300" dirty="0">
                <a:solidFill>
                  <a:schemeClr val="dk1"/>
                </a:solidFill>
                <a:latin typeface="Calibri"/>
                <a:ea typeface="Calibri"/>
                <a:cs typeface="Calibri"/>
                <a:sym typeface="Calibri"/>
              </a:rPr>
              <a:t>Define the problem a product will solve while mapping the customer’s persona and journey.</a:t>
            </a:r>
            <a:br>
              <a:rPr lang="en-US" sz="3300" dirty="0">
                <a:solidFill>
                  <a:schemeClr val="dk1"/>
                </a:solidFill>
                <a:latin typeface="Calibri"/>
                <a:ea typeface="Calibri"/>
                <a:cs typeface="Calibri"/>
                <a:sym typeface="Calibri"/>
              </a:rPr>
            </a:br>
            <a:endParaRPr lang="en-US" sz="3300" dirty="0">
              <a:solidFill>
                <a:schemeClr val="dk1"/>
              </a:solidFill>
              <a:latin typeface="Calibri"/>
              <a:ea typeface="Calibri"/>
              <a:cs typeface="Calibri"/>
              <a:sym typeface="Calibri"/>
            </a:endParaRPr>
          </a:p>
          <a:p>
            <a:r>
              <a:rPr lang="en-US" sz="3300" b="1" dirty="0">
                <a:solidFill>
                  <a:schemeClr val="dk1"/>
                </a:solidFill>
                <a:latin typeface="Calibri"/>
                <a:ea typeface="Calibri"/>
                <a:cs typeface="Calibri"/>
                <a:sym typeface="Calibri"/>
              </a:rPr>
              <a:t>By the end of this week, you will be able to:</a:t>
            </a:r>
            <a:endParaRPr lang="en-US" sz="3300" dirty="0">
              <a:solidFill>
                <a:schemeClr val="dk1"/>
              </a:solidFill>
              <a:latin typeface="Calibri"/>
              <a:ea typeface="Calibri"/>
              <a:cs typeface="Calibri"/>
              <a:sym typeface="Calibri"/>
            </a:endParaRPr>
          </a:p>
          <a:p>
            <a:r>
              <a:rPr lang="en-US" sz="3300" dirty="0">
                <a:solidFill>
                  <a:schemeClr val="dk1"/>
                </a:solidFill>
                <a:latin typeface="Calibri"/>
                <a:ea typeface="Calibri"/>
                <a:cs typeface="Calibri"/>
                <a:sym typeface="Calibri"/>
              </a:rPr>
              <a:t>Understand markets and define them.</a:t>
            </a:r>
          </a:p>
          <a:p>
            <a:r>
              <a:rPr lang="en-US" sz="3300" dirty="0">
                <a:solidFill>
                  <a:schemeClr val="dk1"/>
                </a:solidFill>
                <a:latin typeface="Calibri"/>
                <a:ea typeface="Calibri"/>
                <a:cs typeface="Calibri"/>
                <a:sym typeface="Calibri"/>
              </a:rPr>
              <a:t>Explain market segmentation and targeting.</a:t>
            </a:r>
          </a:p>
          <a:p>
            <a:r>
              <a:rPr lang="en-US" sz="3300" dirty="0">
                <a:solidFill>
                  <a:schemeClr val="dk1"/>
                </a:solidFill>
                <a:latin typeface="Calibri"/>
                <a:ea typeface="Calibri"/>
                <a:cs typeface="Calibri"/>
                <a:sym typeface="Calibri"/>
              </a:rPr>
              <a:t>Describe a customer or user persona.</a:t>
            </a:r>
          </a:p>
          <a:p>
            <a:r>
              <a:rPr lang="en-US" sz="3300" dirty="0">
                <a:solidFill>
                  <a:schemeClr val="dk1"/>
                </a:solidFill>
                <a:latin typeface="Calibri"/>
                <a:ea typeface="Calibri"/>
                <a:cs typeface="Calibri"/>
                <a:sym typeface="Calibri"/>
              </a:rPr>
              <a:t>Define and illustrate customer journey.</a:t>
            </a:r>
          </a:p>
          <a:p>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0280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10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1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10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dissolve">
                                      <p:cBhvr>
                                        <p:cTn id="20" dur="1000"/>
                                        <p:tgtEl>
                                          <p:spTgt spid="4">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10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dissolve">
                                      <p:cBhvr>
                                        <p:cTn id="28" dur="10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dissolve">
                                      <p:cBhvr>
                                        <p:cTn id="33" dur="10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dissolve">
                                      <p:cBhvr>
                                        <p:cTn id="38" dur="1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1187FD-BAA6-2DFA-6521-18BAC015B13F}"/>
              </a:ext>
            </a:extLst>
          </p:cNvPr>
          <p:cNvSpPr>
            <a:spLocks noGrp="1"/>
          </p:cNvSpPr>
          <p:nvPr>
            <p:ph type="ctrTitle"/>
          </p:nvPr>
        </p:nvSpPr>
        <p:spPr/>
        <p:txBody>
          <a:bodyPr/>
          <a:lstStyle/>
          <a:p>
            <a:r>
              <a:rPr lang="en-US" dirty="0"/>
              <a:t>Assignment</a:t>
            </a:r>
          </a:p>
        </p:txBody>
      </p:sp>
      <p:sp>
        <p:nvSpPr>
          <p:cNvPr id="6" name="TextBox 5">
            <a:extLst>
              <a:ext uri="{FF2B5EF4-FFF2-40B4-BE49-F238E27FC236}">
                <a16:creationId xmlns:a16="http://schemas.microsoft.com/office/drawing/2014/main" id="{864B17F2-1BDA-4D2B-5F33-01E0DEEFAB22}"/>
              </a:ext>
            </a:extLst>
          </p:cNvPr>
          <p:cNvSpPr txBox="1"/>
          <p:nvPr/>
        </p:nvSpPr>
        <p:spPr>
          <a:xfrm>
            <a:off x="551384" y="3175248"/>
            <a:ext cx="2016224" cy="2707851"/>
          </a:xfrm>
          <a:prstGeom prst="rect">
            <a:avLst/>
          </a:prstGeom>
          <a:noFill/>
        </p:spPr>
        <p:txBody>
          <a:bodyPr wrap="square" lIns="91440" tIns="91440" rIns="91440" bIns="91440" rtlCol="0" anchor="t" anchorCtr="0">
            <a:noAutofit/>
          </a:bodyPr>
          <a:lstStyle/>
          <a:p>
            <a:pPr lvl="0"/>
            <a:r>
              <a:rPr lang="en-US" sz="1200" dirty="0"/>
              <a:t>Idea generation and opportunity identification</a:t>
            </a:r>
            <a:endParaRPr lang="en-IN" sz="1200" dirty="0"/>
          </a:p>
          <a:p>
            <a:pPr lvl="0"/>
            <a:endParaRPr lang="en-US" sz="1200" dirty="0"/>
          </a:p>
          <a:p>
            <a:pPr lvl="0"/>
            <a:r>
              <a:rPr lang="en-US" sz="1200" dirty="0"/>
              <a:t>Fundamental concepts for new product success </a:t>
            </a:r>
            <a:endParaRPr lang="en-IN" sz="1200" dirty="0"/>
          </a:p>
          <a:p>
            <a:pPr marL="179388" lvl="1"/>
            <a:r>
              <a:rPr lang="en-US" sz="1200" dirty="0"/>
              <a:t>Customer needs, customer value, product market, market structure</a:t>
            </a:r>
            <a:endParaRPr lang="en-IN" sz="1200" dirty="0"/>
          </a:p>
        </p:txBody>
      </p:sp>
      <p:sp>
        <p:nvSpPr>
          <p:cNvPr id="7" name="TextBox 6">
            <a:extLst>
              <a:ext uri="{FF2B5EF4-FFF2-40B4-BE49-F238E27FC236}">
                <a16:creationId xmlns:a16="http://schemas.microsoft.com/office/drawing/2014/main" id="{875D7DD1-7B6B-7E6E-975F-DB7F2956D7F9}"/>
              </a:ext>
            </a:extLst>
          </p:cNvPr>
          <p:cNvSpPr txBox="1"/>
          <p:nvPr/>
        </p:nvSpPr>
        <p:spPr>
          <a:xfrm>
            <a:off x="2709373" y="3175248"/>
            <a:ext cx="2016224" cy="2707851"/>
          </a:xfrm>
          <a:prstGeom prst="rect">
            <a:avLst/>
          </a:prstGeom>
          <a:noFill/>
        </p:spPr>
        <p:txBody>
          <a:bodyPr wrap="square" lIns="91440" tIns="91440" rIns="91440" bIns="91440" rtlCol="0" anchor="t" anchorCtr="0">
            <a:noAutofit/>
          </a:bodyPr>
          <a:lstStyle/>
          <a:p>
            <a:r>
              <a:rPr lang="en-US" sz="1200" dirty="0"/>
              <a:t>How would you test your product concept?</a:t>
            </a:r>
          </a:p>
          <a:p>
            <a:endParaRPr lang="en-US" sz="1200" dirty="0"/>
          </a:p>
          <a:p>
            <a:r>
              <a:rPr lang="en-US" sz="1200" dirty="0"/>
              <a:t>Go / no-go decisions</a:t>
            </a:r>
          </a:p>
          <a:p>
            <a:endParaRPr lang="en-US" sz="1200" dirty="0"/>
          </a:p>
          <a:p>
            <a:r>
              <a:rPr lang="en-US" sz="1200" dirty="0"/>
              <a:t>Improve the concept</a:t>
            </a:r>
          </a:p>
          <a:p>
            <a:endParaRPr lang="en-US" sz="1200" dirty="0"/>
          </a:p>
        </p:txBody>
      </p:sp>
      <p:sp>
        <p:nvSpPr>
          <p:cNvPr id="8" name="TextBox 7">
            <a:extLst>
              <a:ext uri="{FF2B5EF4-FFF2-40B4-BE49-F238E27FC236}">
                <a16:creationId xmlns:a16="http://schemas.microsoft.com/office/drawing/2014/main" id="{43E0A81F-6C90-6704-C0F5-7AB743C163B0}"/>
              </a:ext>
            </a:extLst>
          </p:cNvPr>
          <p:cNvSpPr txBox="1"/>
          <p:nvPr/>
        </p:nvSpPr>
        <p:spPr>
          <a:xfrm>
            <a:off x="4867363" y="3175248"/>
            <a:ext cx="2016224" cy="2707851"/>
          </a:xfrm>
          <a:prstGeom prst="rect">
            <a:avLst/>
          </a:prstGeom>
          <a:noFill/>
        </p:spPr>
        <p:txBody>
          <a:bodyPr wrap="square" lIns="91440" tIns="91440" rIns="91440" bIns="91440" rtlCol="0" anchor="t" anchorCtr="0">
            <a:noAutofit/>
          </a:bodyPr>
          <a:lstStyle/>
          <a:p>
            <a:pPr lvl="0"/>
            <a:r>
              <a:rPr lang="en-US" sz="1200" dirty="0"/>
              <a:t>4Ps</a:t>
            </a:r>
          </a:p>
          <a:p>
            <a:pPr lvl="0"/>
            <a:endParaRPr lang="en-US" sz="1200" dirty="0"/>
          </a:p>
          <a:p>
            <a:pPr lvl="0"/>
            <a:r>
              <a:rPr lang="en-US" sz="1200" dirty="0"/>
              <a:t>Who would be your early adopters and how would you acquire them?</a:t>
            </a:r>
          </a:p>
          <a:p>
            <a:pPr lvl="0"/>
            <a:endParaRPr lang="en-US" sz="1200" dirty="0"/>
          </a:p>
        </p:txBody>
      </p:sp>
      <p:sp>
        <p:nvSpPr>
          <p:cNvPr id="9" name="TextBox 8">
            <a:extLst>
              <a:ext uri="{FF2B5EF4-FFF2-40B4-BE49-F238E27FC236}">
                <a16:creationId xmlns:a16="http://schemas.microsoft.com/office/drawing/2014/main" id="{4598EA9F-FFEE-96B1-D94C-2103B9E36B0E}"/>
              </a:ext>
            </a:extLst>
          </p:cNvPr>
          <p:cNvSpPr txBox="1"/>
          <p:nvPr/>
        </p:nvSpPr>
        <p:spPr>
          <a:xfrm>
            <a:off x="7005101" y="3175248"/>
            <a:ext cx="2016224" cy="2707851"/>
          </a:xfrm>
          <a:prstGeom prst="rect">
            <a:avLst/>
          </a:prstGeom>
          <a:noFill/>
        </p:spPr>
        <p:txBody>
          <a:bodyPr wrap="square" lIns="91440" tIns="91440" rIns="91440" bIns="91440" rtlCol="0" anchor="t" anchorCtr="0">
            <a:noAutofit/>
          </a:bodyPr>
          <a:lstStyle/>
          <a:p>
            <a:pPr lvl="0"/>
            <a:r>
              <a:rPr lang="en-US" sz="1200" dirty="0"/>
              <a:t>How would you test the product?</a:t>
            </a:r>
          </a:p>
          <a:p>
            <a:pPr lvl="0"/>
            <a:endParaRPr lang="en-US" sz="1200" dirty="0"/>
          </a:p>
          <a:p>
            <a:pPr lvl="0"/>
            <a:r>
              <a:rPr lang="en-US" sz="1200" dirty="0"/>
              <a:t>Reiterate</a:t>
            </a:r>
          </a:p>
        </p:txBody>
      </p:sp>
      <p:sp>
        <p:nvSpPr>
          <p:cNvPr id="10" name="TextBox 9">
            <a:extLst>
              <a:ext uri="{FF2B5EF4-FFF2-40B4-BE49-F238E27FC236}">
                <a16:creationId xmlns:a16="http://schemas.microsoft.com/office/drawing/2014/main" id="{DEBC8167-5323-BDCD-E6E5-73F922D35AB9}"/>
              </a:ext>
            </a:extLst>
          </p:cNvPr>
          <p:cNvSpPr txBox="1"/>
          <p:nvPr/>
        </p:nvSpPr>
        <p:spPr>
          <a:xfrm>
            <a:off x="9142838" y="3175248"/>
            <a:ext cx="2016224" cy="2707851"/>
          </a:xfrm>
          <a:prstGeom prst="rect">
            <a:avLst/>
          </a:prstGeom>
          <a:noFill/>
        </p:spPr>
        <p:txBody>
          <a:bodyPr wrap="square" lIns="91440" tIns="91440" rIns="91440" bIns="91440" rtlCol="0" anchor="t" anchorCtr="0">
            <a:noAutofit/>
          </a:bodyPr>
          <a:lstStyle/>
          <a:p>
            <a:pPr lvl="0"/>
            <a:r>
              <a:rPr lang="en-US" sz="1200" dirty="0"/>
              <a:t>How will the final product reach the customers?</a:t>
            </a:r>
          </a:p>
          <a:p>
            <a:pPr lvl="0"/>
            <a:endParaRPr lang="en-US" sz="1200" dirty="0"/>
          </a:p>
          <a:p>
            <a:pPr lvl="0"/>
            <a:r>
              <a:rPr lang="en-US" sz="1200" dirty="0"/>
              <a:t>Any campaign you would like to run for effective branding and acquisition?</a:t>
            </a:r>
          </a:p>
        </p:txBody>
      </p:sp>
      <p:sp>
        <p:nvSpPr>
          <p:cNvPr id="11" name="TextBox 10">
            <a:extLst>
              <a:ext uri="{FF2B5EF4-FFF2-40B4-BE49-F238E27FC236}">
                <a16:creationId xmlns:a16="http://schemas.microsoft.com/office/drawing/2014/main" id="{E7D24168-FCA3-36A3-E588-AB9D5D7DFBB8}"/>
              </a:ext>
            </a:extLst>
          </p:cNvPr>
          <p:cNvSpPr txBox="1"/>
          <p:nvPr/>
        </p:nvSpPr>
        <p:spPr>
          <a:xfrm>
            <a:off x="551384" y="2426715"/>
            <a:ext cx="2016224" cy="57606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dirty="0"/>
              <a:t>Idea</a:t>
            </a:r>
            <a:endParaRPr lang="en-IN" sz="1200" b="1" dirty="0"/>
          </a:p>
        </p:txBody>
      </p:sp>
      <p:sp>
        <p:nvSpPr>
          <p:cNvPr id="12" name="TextBox 11">
            <a:extLst>
              <a:ext uri="{FF2B5EF4-FFF2-40B4-BE49-F238E27FC236}">
                <a16:creationId xmlns:a16="http://schemas.microsoft.com/office/drawing/2014/main" id="{C849174D-E2CF-C9B3-3C97-C74AC3B9B60B}"/>
              </a:ext>
            </a:extLst>
          </p:cNvPr>
          <p:cNvSpPr txBox="1"/>
          <p:nvPr/>
        </p:nvSpPr>
        <p:spPr>
          <a:xfrm>
            <a:off x="2709373" y="2426715"/>
            <a:ext cx="2016224" cy="57606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a:t>Concept</a:t>
            </a:r>
            <a:endParaRPr lang="en-IN" sz="1200" b="1" dirty="0"/>
          </a:p>
        </p:txBody>
      </p:sp>
      <p:sp>
        <p:nvSpPr>
          <p:cNvPr id="13" name="TextBox 12">
            <a:extLst>
              <a:ext uri="{FF2B5EF4-FFF2-40B4-BE49-F238E27FC236}">
                <a16:creationId xmlns:a16="http://schemas.microsoft.com/office/drawing/2014/main" id="{296CC033-316A-D687-A5B5-B73C804D8435}"/>
              </a:ext>
            </a:extLst>
          </p:cNvPr>
          <p:cNvSpPr txBox="1"/>
          <p:nvPr/>
        </p:nvSpPr>
        <p:spPr>
          <a:xfrm>
            <a:off x="4867363" y="2426715"/>
            <a:ext cx="2016224" cy="57606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dirty="0"/>
              <a:t>Market Strategy &amp; Pre-Launch Marketing</a:t>
            </a:r>
            <a:endParaRPr lang="en-IN" sz="1200" b="1" dirty="0"/>
          </a:p>
        </p:txBody>
      </p:sp>
      <p:sp>
        <p:nvSpPr>
          <p:cNvPr id="14" name="TextBox 13">
            <a:extLst>
              <a:ext uri="{FF2B5EF4-FFF2-40B4-BE49-F238E27FC236}">
                <a16:creationId xmlns:a16="http://schemas.microsoft.com/office/drawing/2014/main" id="{B0862DFB-1342-F385-F666-D4C66805E8FC}"/>
              </a:ext>
            </a:extLst>
          </p:cNvPr>
          <p:cNvSpPr txBox="1"/>
          <p:nvPr/>
        </p:nvSpPr>
        <p:spPr>
          <a:xfrm>
            <a:off x="7005101" y="2426715"/>
            <a:ext cx="2016224" cy="57606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dirty="0"/>
              <a:t>Testing</a:t>
            </a:r>
            <a:endParaRPr lang="en-IN" sz="1200" b="1" dirty="0"/>
          </a:p>
        </p:txBody>
      </p:sp>
      <p:sp>
        <p:nvSpPr>
          <p:cNvPr id="15" name="TextBox 14">
            <a:extLst>
              <a:ext uri="{FF2B5EF4-FFF2-40B4-BE49-F238E27FC236}">
                <a16:creationId xmlns:a16="http://schemas.microsoft.com/office/drawing/2014/main" id="{DF793E45-7E88-49BF-413B-290A280FC5A1}"/>
              </a:ext>
            </a:extLst>
          </p:cNvPr>
          <p:cNvSpPr txBox="1"/>
          <p:nvPr/>
        </p:nvSpPr>
        <p:spPr>
          <a:xfrm>
            <a:off x="9142838" y="2426715"/>
            <a:ext cx="2016224" cy="57606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dirty="0"/>
              <a:t>Launch Strategy</a:t>
            </a:r>
            <a:endParaRPr lang="en-IN" sz="1200" b="1" dirty="0"/>
          </a:p>
        </p:txBody>
      </p:sp>
      <p:sp>
        <p:nvSpPr>
          <p:cNvPr id="2" name="TextBox 1">
            <a:extLst>
              <a:ext uri="{FF2B5EF4-FFF2-40B4-BE49-F238E27FC236}">
                <a16:creationId xmlns:a16="http://schemas.microsoft.com/office/drawing/2014/main" id="{FD01E999-8703-5FB7-6438-8F7DADF9A00D}"/>
              </a:ext>
            </a:extLst>
          </p:cNvPr>
          <p:cNvSpPr txBox="1"/>
          <p:nvPr/>
        </p:nvSpPr>
        <p:spPr>
          <a:xfrm>
            <a:off x="551384" y="1891686"/>
            <a:ext cx="10607678" cy="457194"/>
          </a:xfrm>
          <a:prstGeom prst="rect">
            <a:avLst/>
          </a:prstGeom>
          <a:noFill/>
          <a:ln>
            <a:solidFill>
              <a:srgbClr val="00BE6D"/>
            </a:solidFill>
          </a:ln>
        </p:spPr>
        <p:txBody>
          <a:bodyPr wrap="square" lIns="91440" tIns="91440" rIns="91440" bIns="91440" rtlCol="0" anchor="ctr" anchorCtr="0">
            <a:noAutofit/>
          </a:bodyPr>
          <a:lstStyle/>
          <a:p>
            <a:pPr lvl="0" algn="ctr"/>
            <a:r>
              <a:rPr lang="en-US" sz="1200" b="1" dirty="0"/>
              <a:t>Brevity</a:t>
            </a:r>
            <a:endParaRPr lang="en-IN" sz="1200" b="1" dirty="0"/>
          </a:p>
        </p:txBody>
      </p:sp>
    </p:spTree>
    <p:extLst>
      <p:ext uri="{BB962C8B-B14F-4D97-AF65-F5344CB8AC3E}">
        <p14:creationId xmlns:p14="http://schemas.microsoft.com/office/powerpoint/2010/main" val="3802357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5" y="84858"/>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ADDITIONAL RESOURCES</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pic>
        <p:nvPicPr>
          <p:cNvPr id="4098" name="Picture 2">
            <a:hlinkClick r:id="rId4"/>
            <a:extLst>
              <a:ext uri="{FF2B5EF4-FFF2-40B4-BE49-F238E27FC236}">
                <a16:creationId xmlns:a16="http://schemas.microsoft.com/office/drawing/2014/main" id="{EADB4F7F-2DC3-644C-BE68-43F4465F4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 r="6784" b="6331"/>
          <a:stretch/>
        </p:blipFill>
        <p:spPr bwMode="auto">
          <a:xfrm>
            <a:off x="831133" y="962250"/>
            <a:ext cx="4034166" cy="55037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10;&#10;Description automatically generated">
            <a:hlinkClick r:id="rId6"/>
            <a:extLst>
              <a:ext uri="{FF2B5EF4-FFF2-40B4-BE49-F238E27FC236}">
                <a16:creationId xmlns:a16="http://schemas.microsoft.com/office/drawing/2014/main" id="{87601984-5CDE-4041-829D-6A9761B10A1C}"/>
              </a:ext>
            </a:extLst>
          </p:cNvPr>
          <p:cNvPicPr>
            <a:picLocks noChangeAspect="1"/>
          </p:cNvPicPr>
          <p:nvPr/>
        </p:nvPicPr>
        <p:blipFill>
          <a:blip r:embed="rId7"/>
          <a:stretch>
            <a:fillRect/>
          </a:stretch>
        </p:blipFill>
        <p:spPr>
          <a:xfrm>
            <a:off x="6096000" y="920750"/>
            <a:ext cx="5264867" cy="5318728"/>
          </a:xfrm>
          <a:prstGeom prst="rect">
            <a:avLst/>
          </a:prstGeom>
        </p:spPr>
      </p:pic>
    </p:spTree>
    <p:extLst>
      <p:ext uri="{BB962C8B-B14F-4D97-AF65-F5344CB8AC3E}">
        <p14:creationId xmlns:p14="http://schemas.microsoft.com/office/powerpoint/2010/main" val="31570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1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5" y="84858"/>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ADDITIONAL RESOURCES</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pic>
        <p:nvPicPr>
          <p:cNvPr id="1028" name="Picture 4">
            <a:extLst>
              <a:ext uri="{FF2B5EF4-FFF2-40B4-BE49-F238E27FC236}">
                <a16:creationId xmlns:a16="http://schemas.microsoft.com/office/drawing/2014/main" id="{09DFED80-84B0-9C4A-BCBF-508CC38EB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43" y="810078"/>
            <a:ext cx="7755898" cy="28475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395FA0-8F23-F74B-8B42-F82435D116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357" t="12688" r="6905"/>
          <a:stretch/>
        </p:blipFill>
        <p:spPr bwMode="auto">
          <a:xfrm>
            <a:off x="4746171" y="2427997"/>
            <a:ext cx="6604000" cy="432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0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1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dissolve">
                                      <p:cBhvr>
                                        <p:cTn id="12"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68845" y="84858"/>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ADDITIONAL RESOURCES</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pic>
        <p:nvPicPr>
          <p:cNvPr id="7" name="Picture 2">
            <a:extLst>
              <a:ext uri="{FF2B5EF4-FFF2-40B4-BE49-F238E27FC236}">
                <a16:creationId xmlns:a16="http://schemas.microsoft.com/office/drawing/2014/main" id="{30D34FAC-EB32-CF41-9758-44B0C6D044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81" b="10115"/>
          <a:stretch/>
        </p:blipFill>
        <p:spPr bwMode="auto">
          <a:xfrm>
            <a:off x="446772" y="730122"/>
            <a:ext cx="11298455" cy="604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925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81327-7603-2901-C260-F30171E32FF1}"/>
              </a:ext>
            </a:extLst>
          </p:cNvPr>
          <p:cNvSpPr>
            <a:spLocks noGrp="1"/>
          </p:cNvSpPr>
          <p:nvPr>
            <p:ph type="ctrTitle"/>
          </p:nvPr>
        </p:nvSpPr>
        <p:spPr/>
        <p:txBody>
          <a:bodyPr/>
          <a:lstStyle/>
          <a:p>
            <a:r>
              <a:rPr lang="en-US" dirty="0"/>
              <a:t>Additional Resource – Lean Canvas</a:t>
            </a:r>
          </a:p>
        </p:txBody>
      </p:sp>
      <p:sp>
        <p:nvSpPr>
          <p:cNvPr id="3" name="TextBox 2">
            <a:extLst>
              <a:ext uri="{FF2B5EF4-FFF2-40B4-BE49-F238E27FC236}">
                <a16:creationId xmlns:a16="http://schemas.microsoft.com/office/drawing/2014/main" id="{7EA446A7-D187-7CF8-4954-077F9CC47465}"/>
              </a:ext>
            </a:extLst>
          </p:cNvPr>
          <p:cNvSpPr txBox="1"/>
          <p:nvPr/>
        </p:nvSpPr>
        <p:spPr>
          <a:xfrm>
            <a:off x="9356416" y="1484784"/>
            <a:ext cx="1995797" cy="3628953"/>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Customer Segment</a:t>
            </a:r>
          </a:p>
          <a:p>
            <a:pPr marL="171450" indent="-171450" algn="l">
              <a:spcBef>
                <a:spcPts val="300"/>
              </a:spcBef>
              <a:spcAft>
                <a:spcPts val="300"/>
              </a:spcAft>
              <a:buFontTx/>
              <a:buChar char="-"/>
            </a:pPr>
            <a:r>
              <a:rPr lang="en-US" sz="1100" dirty="0">
                <a:solidFill>
                  <a:srgbClr val="000000"/>
                </a:solidFill>
              </a:rPr>
              <a:t>Talk about the customer segment you want to target</a:t>
            </a:r>
          </a:p>
          <a:p>
            <a:pPr marL="171450" indent="-171450" algn="l">
              <a:spcBef>
                <a:spcPts val="300"/>
              </a:spcBef>
              <a:spcAft>
                <a:spcPts val="300"/>
              </a:spcAft>
              <a:buFontTx/>
              <a:buChar char="-"/>
            </a:pPr>
            <a:endParaRPr lang="en-US" sz="11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err="1">
              <a:solidFill>
                <a:srgbClr val="000000"/>
              </a:solidFill>
            </a:endParaRPr>
          </a:p>
        </p:txBody>
      </p:sp>
      <p:sp>
        <p:nvSpPr>
          <p:cNvPr id="4" name="TextBox 3">
            <a:extLst>
              <a:ext uri="{FF2B5EF4-FFF2-40B4-BE49-F238E27FC236}">
                <a16:creationId xmlns:a16="http://schemas.microsoft.com/office/drawing/2014/main" id="{C19B2B67-2E70-C64F-25E1-B6BB15F6BFAC}"/>
              </a:ext>
            </a:extLst>
          </p:cNvPr>
          <p:cNvSpPr txBox="1"/>
          <p:nvPr/>
        </p:nvSpPr>
        <p:spPr>
          <a:xfrm>
            <a:off x="839787" y="1484784"/>
            <a:ext cx="1995797" cy="3628953"/>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Problem</a:t>
            </a:r>
          </a:p>
          <a:p>
            <a:pPr marL="171450" indent="-171450">
              <a:spcBef>
                <a:spcPts val="300"/>
              </a:spcBef>
              <a:spcAft>
                <a:spcPts val="300"/>
              </a:spcAft>
              <a:buFontTx/>
              <a:buChar char="-"/>
            </a:pPr>
            <a:r>
              <a:rPr lang="en-US" sz="1100" dirty="0">
                <a:solidFill>
                  <a:srgbClr val="000000"/>
                </a:solidFill>
              </a:rPr>
              <a:t>What is the problem that your early adopters are facing?</a:t>
            </a: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a:solidFill>
                <a:srgbClr val="000000"/>
              </a:solidFill>
            </a:endParaRPr>
          </a:p>
          <a:p>
            <a:pPr algn="l">
              <a:spcBef>
                <a:spcPts val="300"/>
              </a:spcBef>
              <a:spcAft>
                <a:spcPts val="300"/>
              </a:spcAft>
            </a:pPr>
            <a:endParaRPr lang="en-US" sz="1400" dirty="0" err="1">
              <a:solidFill>
                <a:srgbClr val="000000"/>
              </a:solidFill>
            </a:endParaRPr>
          </a:p>
        </p:txBody>
      </p:sp>
      <p:sp>
        <p:nvSpPr>
          <p:cNvPr id="5" name="TextBox 4">
            <a:extLst>
              <a:ext uri="{FF2B5EF4-FFF2-40B4-BE49-F238E27FC236}">
                <a16:creationId xmlns:a16="http://schemas.microsoft.com/office/drawing/2014/main" id="{0867E870-AD12-0E82-2D9C-8A289C24EC02}"/>
              </a:ext>
            </a:extLst>
          </p:cNvPr>
          <p:cNvSpPr txBox="1"/>
          <p:nvPr/>
        </p:nvSpPr>
        <p:spPr>
          <a:xfrm>
            <a:off x="5098101" y="1484784"/>
            <a:ext cx="1995797" cy="3628952"/>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Unique Value Proposition</a:t>
            </a:r>
          </a:p>
          <a:p>
            <a:pPr marL="171450" indent="-171450">
              <a:spcBef>
                <a:spcPts val="300"/>
              </a:spcBef>
              <a:spcAft>
                <a:spcPts val="300"/>
              </a:spcAft>
              <a:buFontTx/>
              <a:buChar char="-"/>
            </a:pPr>
            <a:r>
              <a:rPr lang="en-US" sz="1100" dirty="0">
                <a:solidFill>
                  <a:srgbClr val="000000"/>
                </a:solidFill>
              </a:rPr>
              <a:t>What is the value that you are offering?</a:t>
            </a:r>
          </a:p>
        </p:txBody>
      </p:sp>
      <p:sp>
        <p:nvSpPr>
          <p:cNvPr id="6" name="TextBox 5">
            <a:extLst>
              <a:ext uri="{FF2B5EF4-FFF2-40B4-BE49-F238E27FC236}">
                <a16:creationId xmlns:a16="http://schemas.microsoft.com/office/drawing/2014/main" id="{F67AE77A-30F8-1B76-BA12-E4202A6D6454}"/>
              </a:ext>
            </a:extLst>
          </p:cNvPr>
          <p:cNvSpPr txBox="1"/>
          <p:nvPr/>
        </p:nvSpPr>
        <p:spPr>
          <a:xfrm>
            <a:off x="2968944" y="1484784"/>
            <a:ext cx="1995797" cy="1759059"/>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Solution</a:t>
            </a:r>
          </a:p>
          <a:p>
            <a:pPr marL="171450" indent="-171450">
              <a:spcBef>
                <a:spcPts val="300"/>
              </a:spcBef>
              <a:spcAft>
                <a:spcPts val="300"/>
              </a:spcAft>
              <a:buFontTx/>
              <a:buChar char="-"/>
            </a:pPr>
            <a:r>
              <a:rPr lang="en-US" sz="1100" dirty="0">
                <a:solidFill>
                  <a:srgbClr val="000000"/>
                </a:solidFill>
              </a:rPr>
              <a:t>Details of your solution</a:t>
            </a:r>
          </a:p>
          <a:p>
            <a:pPr marL="171450" indent="-171450">
              <a:spcBef>
                <a:spcPts val="300"/>
              </a:spcBef>
              <a:spcAft>
                <a:spcPts val="300"/>
              </a:spcAft>
              <a:buFontTx/>
              <a:buChar char="-"/>
            </a:pPr>
            <a:endParaRPr lang="en-US" sz="1100" dirty="0">
              <a:solidFill>
                <a:srgbClr val="000000"/>
              </a:solidFill>
            </a:endParaRPr>
          </a:p>
        </p:txBody>
      </p:sp>
      <p:sp>
        <p:nvSpPr>
          <p:cNvPr id="7" name="TextBox 6">
            <a:extLst>
              <a:ext uri="{FF2B5EF4-FFF2-40B4-BE49-F238E27FC236}">
                <a16:creationId xmlns:a16="http://schemas.microsoft.com/office/drawing/2014/main" id="{2DC81557-C375-C998-0B74-6D4EF8EDF9E3}"/>
              </a:ext>
            </a:extLst>
          </p:cNvPr>
          <p:cNvSpPr txBox="1"/>
          <p:nvPr/>
        </p:nvSpPr>
        <p:spPr>
          <a:xfrm>
            <a:off x="2972594" y="3354680"/>
            <a:ext cx="1995797" cy="1759059"/>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Key Metrics</a:t>
            </a:r>
          </a:p>
          <a:p>
            <a:pPr marL="171450" indent="-171450">
              <a:spcBef>
                <a:spcPts val="300"/>
              </a:spcBef>
              <a:spcAft>
                <a:spcPts val="300"/>
              </a:spcAft>
              <a:buFontTx/>
              <a:buChar char="-"/>
            </a:pPr>
            <a:r>
              <a:rPr lang="en-US" sz="1100" dirty="0">
                <a:solidFill>
                  <a:srgbClr val="000000"/>
                </a:solidFill>
              </a:rPr>
              <a:t>How to measure if you are succeeding</a:t>
            </a:r>
          </a:p>
        </p:txBody>
      </p:sp>
      <p:sp>
        <p:nvSpPr>
          <p:cNvPr id="8" name="TextBox 7">
            <a:extLst>
              <a:ext uri="{FF2B5EF4-FFF2-40B4-BE49-F238E27FC236}">
                <a16:creationId xmlns:a16="http://schemas.microsoft.com/office/drawing/2014/main" id="{1C3B5DB4-1965-1FA8-29BB-4501B66CD0C0}"/>
              </a:ext>
            </a:extLst>
          </p:cNvPr>
          <p:cNvSpPr txBox="1"/>
          <p:nvPr/>
        </p:nvSpPr>
        <p:spPr>
          <a:xfrm>
            <a:off x="7227258" y="1484784"/>
            <a:ext cx="1995797" cy="1759059"/>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Unfair Advantage</a:t>
            </a:r>
          </a:p>
          <a:p>
            <a:pPr marL="171450" indent="-171450">
              <a:spcBef>
                <a:spcPts val="300"/>
              </a:spcBef>
              <a:spcAft>
                <a:spcPts val="300"/>
              </a:spcAft>
              <a:buFontTx/>
              <a:buChar char="-"/>
            </a:pPr>
            <a:r>
              <a:rPr lang="en-US" sz="1100" dirty="0">
                <a:solidFill>
                  <a:srgbClr val="000000"/>
                </a:solidFill>
              </a:rPr>
              <a:t>Something unique that cannot be copied</a:t>
            </a:r>
          </a:p>
        </p:txBody>
      </p:sp>
      <p:sp>
        <p:nvSpPr>
          <p:cNvPr id="9" name="TextBox 8">
            <a:extLst>
              <a:ext uri="{FF2B5EF4-FFF2-40B4-BE49-F238E27FC236}">
                <a16:creationId xmlns:a16="http://schemas.microsoft.com/office/drawing/2014/main" id="{E7A358A8-EFDE-9C73-B615-6F918E81A915}"/>
              </a:ext>
            </a:extLst>
          </p:cNvPr>
          <p:cNvSpPr txBox="1"/>
          <p:nvPr/>
        </p:nvSpPr>
        <p:spPr>
          <a:xfrm>
            <a:off x="7227257" y="3354679"/>
            <a:ext cx="1995797" cy="1759059"/>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Channels</a:t>
            </a:r>
          </a:p>
          <a:p>
            <a:pPr marL="171450" indent="-171450">
              <a:spcBef>
                <a:spcPts val="300"/>
              </a:spcBef>
              <a:spcAft>
                <a:spcPts val="300"/>
              </a:spcAft>
              <a:buFontTx/>
              <a:buChar char="-"/>
            </a:pPr>
            <a:r>
              <a:rPr lang="en-US" sz="1100" dirty="0">
                <a:solidFill>
                  <a:srgbClr val="000000"/>
                </a:solidFill>
              </a:rPr>
              <a:t>How will you find your early adopters, sell to them and service them</a:t>
            </a:r>
          </a:p>
        </p:txBody>
      </p:sp>
      <p:sp>
        <p:nvSpPr>
          <p:cNvPr id="10" name="TextBox 9">
            <a:extLst>
              <a:ext uri="{FF2B5EF4-FFF2-40B4-BE49-F238E27FC236}">
                <a16:creationId xmlns:a16="http://schemas.microsoft.com/office/drawing/2014/main" id="{08629866-7048-CBF1-D3DE-24A2ED1CCC0C}"/>
              </a:ext>
            </a:extLst>
          </p:cNvPr>
          <p:cNvSpPr txBox="1"/>
          <p:nvPr/>
        </p:nvSpPr>
        <p:spPr>
          <a:xfrm>
            <a:off x="847789" y="5232304"/>
            <a:ext cx="5189534" cy="1063085"/>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Cost Structure</a:t>
            </a:r>
          </a:p>
          <a:p>
            <a:pPr marL="171450" indent="-171450">
              <a:spcBef>
                <a:spcPts val="300"/>
              </a:spcBef>
              <a:spcAft>
                <a:spcPts val="300"/>
              </a:spcAft>
              <a:buFontTx/>
              <a:buChar char="-"/>
            </a:pPr>
            <a:r>
              <a:rPr lang="en-US" sz="1100" dirty="0">
                <a:solidFill>
                  <a:srgbClr val="000000"/>
                </a:solidFill>
              </a:rPr>
              <a:t>What it will cost you</a:t>
            </a:r>
          </a:p>
        </p:txBody>
      </p:sp>
      <p:sp>
        <p:nvSpPr>
          <p:cNvPr id="11" name="TextBox 10">
            <a:extLst>
              <a:ext uri="{FF2B5EF4-FFF2-40B4-BE49-F238E27FC236}">
                <a16:creationId xmlns:a16="http://schemas.microsoft.com/office/drawing/2014/main" id="{B6D3D7D3-2E9A-1493-26F4-1AFFF26006A1}"/>
              </a:ext>
            </a:extLst>
          </p:cNvPr>
          <p:cNvSpPr txBox="1"/>
          <p:nvPr/>
        </p:nvSpPr>
        <p:spPr>
          <a:xfrm>
            <a:off x="6170681" y="5232304"/>
            <a:ext cx="5189534" cy="1063085"/>
          </a:xfrm>
          <a:prstGeom prst="rect">
            <a:avLst/>
          </a:prstGeom>
          <a:solidFill>
            <a:schemeClr val="bg1"/>
          </a:solidFill>
          <a:ln w="15875">
            <a:solidFill>
              <a:srgbClr val="00BE6D"/>
            </a:solidFill>
          </a:ln>
        </p:spPr>
        <p:txBody>
          <a:bodyPr wrap="square" tIns="108000" bIns="108000" rtlCol="0">
            <a:noAutofit/>
          </a:bodyPr>
          <a:lstStyle/>
          <a:p>
            <a:pPr algn="l">
              <a:spcBef>
                <a:spcPts val="300"/>
              </a:spcBef>
              <a:spcAft>
                <a:spcPts val="300"/>
              </a:spcAft>
            </a:pPr>
            <a:r>
              <a:rPr lang="en-US" sz="1400" dirty="0">
                <a:solidFill>
                  <a:srgbClr val="000000"/>
                </a:solidFill>
              </a:rPr>
              <a:t>Revenue Streams</a:t>
            </a:r>
          </a:p>
          <a:p>
            <a:pPr marL="171450" indent="-171450">
              <a:spcBef>
                <a:spcPts val="300"/>
              </a:spcBef>
              <a:spcAft>
                <a:spcPts val="300"/>
              </a:spcAft>
              <a:buFontTx/>
              <a:buChar char="-"/>
            </a:pPr>
            <a:r>
              <a:rPr lang="en-US" sz="1100" dirty="0">
                <a:solidFill>
                  <a:srgbClr val="000000"/>
                </a:solidFill>
              </a:rPr>
              <a:t>How you will make money</a:t>
            </a:r>
          </a:p>
        </p:txBody>
      </p:sp>
      <p:sp>
        <p:nvSpPr>
          <p:cNvPr id="12" name="TextBox 11">
            <a:extLst>
              <a:ext uri="{FF2B5EF4-FFF2-40B4-BE49-F238E27FC236}">
                <a16:creationId xmlns:a16="http://schemas.microsoft.com/office/drawing/2014/main" id="{76F1E945-5B68-8549-28BC-80B20383E687}"/>
              </a:ext>
            </a:extLst>
          </p:cNvPr>
          <p:cNvSpPr txBox="1"/>
          <p:nvPr/>
        </p:nvSpPr>
        <p:spPr>
          <a:xfrm>
            <a:off x="880404" y="3354678"/>
            <a:ext cx="1914563" cy="1759059"/>
          </a:xfrm>
          <a:prstGeom prst="rect">
            <a:avLst/>
          </a:prstGeom>
          <a:solidFill>
            <a:schemeClr val="bg1"/>
          </a:solidFill>
          <a:ln w="15875">
            <a:noFill/>
          </a:ln>
        </p:spPr>
        <p:txBody>
          <a:bodyPr wrap="square" tIns="108000" bIns="108000" rtlCol="0">
            <a:noAutofit/>
          </a:bodyPr>
          <a:lstStyle/>
          <a:p>
            <a:pPr algn="l">
              <a:spcBef>
                <a:spcPts val="300"/>
              </a:spcBef>
              <a:spcAft>
                <a:spcPts val="300"/>
              </a:spcAft>
            </a:pPr>
            <a:r>
              <a:rPr lang="en-US" sz="1400" dirty="0">
                <a:solidFill>
                  <a:srgbClr val="000000"/>
                </a:solidFill>
              </a:rPr>
              <a:t>Existing Alternatives</a:t>
            </a:r>
          </a:p>
          <a:p>
            <a:pPr marL="171450" indent="-171450">
              <a:spcBef>
                <a:spcPts val="300"/>
              </a:spcBef>
              <a:spcAft>
                <a:spcPts val="300"/>
              </a:spcAft>
              <a:buFontTx/>
              <a:buChar char="-"/>
            </a:pPr>
            <a:r>
              <a:rPr lang="en-US" sz="1100" dirty="0">
                <a:solidFill>
                  <a:srgbClr val="000000"/>
                </a:solidFill>
              </a:rPr>
              <a:t>How are they solving it today?</a:t>
            </a:r>
          </a:p>
        </p:txBody>
      </p:sp>
      <p:sp>
        <p:nvSpPr>
          <p:cNvPr id="13" name="TextBox 12">
            <a:extLst>
              <a:ext uri="{FF2B5EF4-FFF2-40B4-BE49-F238E27FC236}">
                <a16:creationId xmlns:a16="http://schemas.microsoft.com/office/drawing/2014/main" id="{CE473627-3222-56F6-84DC-68D56B351224}"/>
              </a:ext>
            </a:extLst>
          </p:cNvPr>
          <p:cNvSpPr txBox="1"/>
          <p:nvPr/>
        </p:nvSpPr>
        <p:spPr>
          <a:xfrm>
            <a:off x="9403933" y="3354678"/>
            <a:ext cx="1914563" cy="1759059"/>
          </a:xfrm>
          <a:prstGeom prst="rect">
            <a:avLst/>
          </a:prstGeom>
          <a:solidFill>
            <a:schemeClr val="bg1"/>
          </a:solidFill>
          <a:ln w="15875">
            <a:noFill/>
          </a:ln>
        </p:spPr>
        <p:txBody>
          <a:bodyPr wrap="square" tIns="108000" bIns="108000" rtlCol="0">
            <a:noAutofit/>
          </a:bodyPr>
          <a:lstStyle/>
          <a:p>
            <a:pPr algn="l">
              <a:spcBef>
                <a:spcPts val="300"/>
              </a:spcBef>
              <a:spcAft>
                <a:spcPts val="300"/>
              </a:spcAft>
            </a:pPr>
            <a:r>
              <a:rPr lang="en-US" sz="1400" dirty="0">
                <a:solidFill>
                  <a:srgbClr val="000000"/>
                </a:solidFill>
              </a:rPr>
              <a:t>Early Adopters</a:t>
            </a:r>
          </a:p>
          <a:p>
            <a:pPr marL="171450" indent="-171450">
              <a:spcBef>
                <a:spcPts val="300"/>
              </a:spcBef>
              <a:spcAft>
                <a:spcPts val="300"/>
              </a:spcAft>
              <a:buFontTx/>
              <a:buChar char="-"/>
            </a:pPr>
            <a:r>
              <a:rPr lang="en-US" sz="1100" dirty="0">
                <a:solidFill>
                  <a:srgbClr val="000000"/>
                </a:solidFill>
              </a:rPr>
              <a:t>Who would be your early adopters?</a:t>
            </a:r>
          </a:p>
        </p:txBody>
      </p:sp>
      <p:sp>
        <p:nvSpPr>
          <p:cNvPr id="15" name="TextBox 14">
            <a:extLst>
              <a:ext uri="{FF2B5EF4-FFF2-40B4-BE49-F238E27FC236}">
                <a16:creationId xmlns:a16="http://schemas.microsoft.com/office/drawing/2014/main" id="{4A0150F5-56F0-7E62-D243-1FF540EE9E1D}"/>
              </a:ext>
            </a:extLst>
          </p:cNvPr>
          <p:cNvSpPr txBox="1"/>
          <p:nvPr/>
        </p:nvSpPr>
        <p:spPr>
          <a:xfrm>
            <a:off x="847789" y="6436212"/>
            <a:ext cx="8286603" cy="307777"/>
          </a:xfrm>
          <a:prstGeom prst="rect">
            <a:avLst/>
          </a:prstGeom>
          <a:noFill/>
        </p:spPr>
        <p:txBody>
          <a:bodyPr wrap="square">
            <a:spAutoFit/>
          </a:bodyPr>
          <a:lstStyle/>
          <a:p>
            <a:r>
              <a:rPr lang="en-US" sz="1400" dirty="0"/>
              <a:t>Read More - </a:t>
            </a:r>
            <a:r>
              <a:rPr lang="en-US" sz="1400" dirty="0">
                <a:hlinkClick r:id="rId2"/>
              </a:rPr>
              <a:t>https://www.pragmaticcoders.com/blog/how-to-use-lean-canvas</a:t>
            </a:r>
            <a:r>
              <a:rPr lang="en-US" sz="1400" dirty="0"/>
              <a:t> </a:t>
            </a:r>
          </a:p>
        </p:txBody>
      </p:sp>
    </p:spTree>
    <p:extLst>
      <p:ext uri="{BB962C8B-B14F-4D97-AF65-F5344CB8AC3E}">
        <p14:creationId xmlns:p14="http://schemas.microsoft.com/office/powerpoint/2010/main" val="2386837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101825"/>
            <a:ext cx="540226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pic>
        <p:nvPicPr>
          <p:cNvPr id="3" name="Picture 2" descr="Graphical user interface, text, application, email&#10;&#10;Description automatically generated">
            <a:extLst>
              <a:ext uri="{FF2B5EF4-FFF2-40B4-BE49-F238E27FC236}">
                <a16:creationId xmlns:a16="http://schemas.microsoft.com/office/drawing/2014/main" id="{359785D4-CCDE-B74C-8F62-82A02E56FCC8}"/>
              </a:ext>
            </a:extLst>
          </p:cNvPr>
          <p:cNvPicPr>
            <a:picLocks noChangeAspect="1"/>
          </p:cNvPicPr>
          <p:nvPr/>
        </p:nvPicPr>
        <p:blipFill>
          <a:blip r:embed="rId3"/>
          <a:stretch>
            <a:fillRect/>
          </a:stretch>
        </p:blipFill>
        <p:spPr>
          <a:xfrm>
            <a:off x="973595" y="881857"/>
            <a:ext cx="10244809" cy="5811549"/>
          </a:xfrm>
          <a:prstGeom prst="rect">
            <a:avLst/>
          </a:prstGeom>
        </p:spPr>
      </p:pic>
      <p:sp>
        <p:nvSpPr>
          <p:cNvPr id="4" name="Rounded Rectangle 3">
            <a:extLst>
              <a:ext uri="{FF2B5EF4-FFF2-40B4-BE49-F238E27FC236}">
                <a16:creationId xmlns:a16="http://schemas.microsoft.com/office/drawing/2014/main" id="{91A46300-7397-414F-BA45-6D86A18069AB}"/>
              </a:ext>
            </a:extLst>
          </p:cNvPr>
          <p:cNvSpPr/>
          <p:nvPr/>
        </p:nvSpPr>
        <p:spPr>
          <a:xfrm>
            <a:off x="2046514" y="777369"/>
            <a:ext cx="4978400" cy="42731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093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9093-7AB8-06E0-3D2A-9DE37CDD68BF}"/>
              </a:ext>
            </a:extLst>
          </p:cNvPr>
          <p:cNvSpPr>
            <a:spLocks noGrp="1"/>
          </p:cNvSpPr>
          <p:nvPr>
            <p:ph type="ctrTitle"/>
          </p:nvPr>
        </p:nvSpPr>
        <p:spPr/>
        <p:txBody>
          <a:bodyPr/>
          <a:lstStyle/>
          <a:p>
            <a:r>
              <a:rPr lang="en-US" dirty="0"/>
              <a:t>Additional Reading</a:t>
            </a:r>
          </a:p>
        </p:txBody>
      </p:sp>
      <p:sp>
        <p:nvSpPr>
          <p:cNvPr id="4" name="TextBox 3">
            <a:extLst>
              <a:ext uri="{FF2B5EF4-FFF2-40B4-BE49-F238E27FC236}">
                <a16:creationId xmlns:a16="http://schemas.microsoft.com/office/drawing/2014/main" id="{C920A988-7BA8-A000-B433-9F495C025475}"/>
              </a:ext>
            </a:extLst>
          </p:cNvPr>
          <p:cNvSpPr txBox="1"/>
          <p:nvPr/>
        </p:nvSpPr>
        <p:spPr>
          <a:xfrm>
            <a:off x="709370" y="2348880"/>
            <a:ext cx="8771005" cy="2031325"/>
          </a:xfrm>
          <a:prstGeom prst="rect">
            <a:avLst/>
          </a:prstGeom>
          <a:noFill/>
        </p:spPr>
        <p:txBody>
          <a:bodyPr wrap="square">
            <a:spAutoFit/>
          </a:bodyPr>
          <a:lstStyle/>
          <a:p>
            <a:r>
              <a:rPr lang="en-US" dirty="0">
                <a:hlinkClick r:id="rId2"/>
              </a:rPr>
              <a:t>Product development process: The 6 stages (with examples)</a:t>
            </a:r>
            <a:endParaRPr lang="en-US" dirty="0"/>
          </a:p>
          <a:p>
            <a:endParaRPr lang="en-US" dirty="0">
              <a:hlinkClick r:id="rId3"/>
            </a:endParaRPr>
          </a:p>
          <a:p>
            <a:r>
              <a:rPr lang="en-US" dirty="0">
                <a:hlinkClick r:id="rId3"/>
              </a:rPr>
              <a:t>7 Successful Product Development Examples</a:t>
            </a:r>
            <a:endParaRPr lang="en-US" dirty="0"/>
          </a:p>
          <a:p>
            <a:endParaRPr lang="en-US" dirty="0"/>
          </a:p>
          <a:p>
            <a:r>
              <a:rPr lang="en-US" dirty="0">
                <a:hlinkClick r:id="rId4"/>
              </a:rPr>
              <a:t>8 Examples of How Latent Needs Can Deliver Practical Innovation</a:t>
            </a:r>
            <a:endParaRPr lang="en-US" dirty="0"/>
          </a:p>
          <a:p>
            <a:endParaRPr lang="en-US" dirty="0"/>
          </a:p>
          <a:p>
            <a:r>
              <a:rPr lang="en-US" dirty="0">
                <a:hlinkClick r:id="rId5"/>
              </a:rPr>
              <a:t>Customer Value Explained</a:t>
            </a:r>
            <a:r>
              <a:rPr lang="en-US" dirty="0"/>
              <a:t> </a:t>
            </a:r>
          </a:p>
        </p:txBody>
      </p:sp>
    </p:spTree>
    <p:extLst>
      <p:ext uri="{BB962C8B-B14F-4D97-AF65-F5344CB8AC3E}">
        <p14:creationId xmlns:p14="http://schemas.microsoft.com/office/powerpoint/2010/main" val="773795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329784" y="164601"/>
            <a:ext cx="6490741"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NEXT WEEK</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17725"/>
            <a:ext cx="2510509" cy="587633"/>
          </a:xfrm>
          <a:prstGeom prst="rect">
            <a:avLst/>
          </a:prstGeom>
          <a:noFill/>
          <a:ln>
            <a:noFill/>
          </a:ln>
        </p:spPr>
      </p:pic>
      <p:sp>
        <p:nvSpPr>
          <p:cNvPr id="3" name="AutoShape 2">
            <a:extLst>
              <a:ext uri="{FF2B5EF4-FFF2-40B4-BE49-F238E27FC236}">
                <a16:creationId xmlns:a16="http://schemas.microsoft.com/office/drawing/2014/main" id="{86374320-D436-FC43-A7FB-B640A150290E}"/>
              </a:ext>
            </a:extLst>
          </p:cNvPr>
          <p:cNvSpPr>
            <a:spLocks noChangeAspect="1" noChangeArrowheads="1"/>
          </p:cNvSpPr>
          <p:nvPr/>
        </p:nvSpPr>
        <p:spPr bwMode="auto">
          <a:xfrm>
            <a:off x="361742" y="1431196"/>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CCC9082A-2358-7943-BE88-A5DE77C0B54E}"/>
              </a:ext>
            </a:extLst>
          </p:cNvPr>
          <p:cNvSpPr/>
          <p:nvPr/>
        </p:nvSpPr>
        <p:spPr>
          <a:xfrm>
            <a:off x="151880" y="892235"/>
            <a:ext cx="12192000" cy="6109365"/>
          </a:xfrm>
          <a:prstGeom prst="rect">
            <a:avLst/>
          </a:prstGeom>
        </p:spPr>
        <p:txBody>
          <a:bodyPr wrap="square">
            <a:spAutoFit/>
          </a:bodyPr>
          <a:lstStyle/>
          <a:p>
            <a:r>
              <a:rPr lang="en-US" sz="3300" b="1" dirty="0" err="1">
                <a:solidFill>
                  <a:schemeClr val="dk1"/>
                </a:solidFill>
                <a:latin typeface="Calibri"/>
                <a:ea typeface="Calibri"/>
                <a:cs typeface="Calibri"/>
                <a:sym typeface="Calibri"/>
              </a:rPr>
              <a:t>Programme</a:t>
            </a:r>
            <a:r>
              <a:rPr lang="en-US" sz="3300" b="1" dirty="0">
                <a:solidFill>
                  <a:schemeClr val="dk1"/>
                </a:solidFill>
                <a:latin typeface="Calibri"/>
                <a:ea typeface="Calibri"/>
                <a:cs typeface="Calibri"/>
                <a:sym typeface="Calibri"/>
              </a:rPr>
              <a:t> Learning Outcomes Addressed:</a:t>
            </a:r>
            <a:endParaRPr lang="en-US" sz="3300" dirty="0">
              <a:solidFill>
                <a:schemeClr val="dk1"/>
              </a:solidFill>
              <a:latin typeface="Calibri"/>
              <a:ea typeface="Calibri"/>
              <a:cs typeface="Calibri"/>
              <a:sym typeface="Calibri"/>
            </a:endParaRPr>
          </a:p>
          <a:p>
            <a:r>
              <a:rPr lang="en-US" sz="3300" dirty="0" err="1">
                <a:solidFill>
                  <a:schemeClr val="dk1"/>
                </a:solidFill>
                <a:latin typeface="Calibri"/>
                <a:ea typeface="Calibri"/>
                <a:cs typeface="Calibri"/>
                <a:sym typeface="Calibri"/>
              </a:rPr>
              <a:t>Analyse</a:t>
            </a:r>
            <a:r>
              <a:rPr lang="en-US" sz="3300" dirty="0">
                <a:solidFill>
                  <a:schemeClr val="dk1"/>
                </a:solidFill>
                <a:latin typeface="Calibri"/>
                <a:ea typeface="Calibri"/>
                <a:cs typeface="Calibri"/>
                <a:sym typeface="Calibri"/>
              </a:rPr>
              <a:t> strategies and frameworks for developing and marketing a new product.</a:t>
            </a:r>
          </a:p>
          <a:p>
            <a:r>
              <a:rPr lang="en-US" sz="3300" dirty="0">
                <a:solidFill>
                  <a:schemeClr val="dk1"/>
                </a:solidFill>
                <a:latin typeface="Calibri"/>
                <a:ea typeface="Calibri"/>
                <a:cs typeface="Calibri"/>
                <a:sym typeface="Calibri"/>
              </a:rPr>
              <a:t>Define the problem a product will solve while mapping the customer’s persona and journey.</a:t>
            </a:r>
            <a:br>
              <a:rPr lang="en-US" sz="3300" dirty="0">
                <a:solidFill>
                  <a:schemeClr val="dk1"/>
                </a:solidFill>
                <a:latin typeface="Calibri"/>
                <a:ea typeface="Calibri"/>
                <a:cs typeface="Calibri"/>
                <a:sym typeface="Calibri"/>
              </a:rPr>
            </a:br>
            <a:endParaRPr lang="en-US" sz="3300" dirty="0">
              <a:solidFill>
                <a:schemeClr val="dk1"/>
              </a:solidFill>
              <a:latin typeface="Calibri"/>
              <a:ea typeface="Calibri"/>
              <a:cs typeface="Calibri"/>
              <a:sym typeface="Calibri"/>
            </a:endParaRPr>
          </a:p>
          <a:p>
            <a:r>
              <a:rPr lang="en-US" sz="3300" b="1" dirty="0">
                <a:solidFill>
                  <a:schemeClr val="dk1"/>
                </a:solidFill>
                <a:latin typeface="Calibri"/>
                <a:ea typeface="Calibri"/>
                <a:cs typeface="Calibri"/>
                <a:sym typeface="Calibri"/>
              </a:rPr>
              <a:t>By the end of this week, you will be able to:</a:t>
            </a:r>
            <a:endParaRPr lang="en-US" sz="3300" dirty="0">
              <a:solidFill>
                <a:schemeClr val="dk1"/>
              </a:solidFill>
              <a:latin typeface="Calibri"/>
              <a:ea typeface="Calibri"/>
              <a:cs typeface="Calibri"/>
              <a:sym typeface="Calibri"/>
            </a:endParaRPr>
          </a:p>
          <a:p>
            <a:r>
              <a:rPr lang="en-US" sz="3300" dirty="0">
                <a:solidFill>
                  <a:schemeClr val="dk1"/>
                </a:solidFill>
                <a:latin typeface="Calibri"/>
                <a:ea typeface="Calibri"/>
                <a:cs typeface="Calibri"/>
                <a:sym typeface="Calibri"/>
              </a:rPr>
              <a:t>Understand markets and define them.</a:t>
            </a:r>
          </a:p>
          <a:p>
            <a:r>
              <a:rPr lang="en-US" sz="3300" dirty="0">
                <a:solidFill>
                  <a:schemeClr val="dk1"/>
                </a:solidFill>
                <a:latin typeface="Calibri"/>
                <a:ea typeface="Calibri"/>
                <a:cs typeface="Calibri"/>
                <a:sym typeface="Calibri"/>
              </a:rPr>
              <a:t>Explain market segmentation and targeting.</a:t>
            </a:r>
          </a:p>
          <a:p>
            <a:r>
              <a:rPr lang="en-US" sz="3300" dirty="0">
                <a:solidFill>
                  <a:schemeClr val="dk1"/>
                </a:solidFill>
                <a:latin typeface="Calibri"/>
                <a:ea typeface="Calibri"/>
                <a:cs typeface="Calibri"/>
                <a:sym typeface="Calibri"/>
              </a:rPr>
              <a:t>Describe a customer or user persona.</a:t>
            </a:r>
          </a:p>
          <a:p>
            <a:r>
              <a:rPr lang="en-US" sz="3300" dirty="0">
                <a:solidFill>
                  <a:schemeClr val="dk1"/>
                </a:solidFill>
                <a:latin typeface="Calibri"/>
                <a:ea typeface="Calibri"/>
                <a:cs typeface="Calibri"/>
                <a:sym typeface="Calibri"/>
              </a:rPr>
              <a:t>Define and illustrate customer journey.</a:t>
            </a:r>
          </a:p>
          <a:p>
            <a:endParaRPr lang="en-US" sz="2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555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10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1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10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dissolve">
                                      <p:cBhvr>
                                        <p:cTn id="20" dur="1000"/>
                                        <p:tgtEl>
                                          <p:spTgt spid="4">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10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dissolve">
                                      <p:cBhvr>
                                        <p:cTn id="28" dur="10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dissolve">
                                      <p:cBhvr>
                                        <p:cTn id="33" dur="10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dissolve">
                                      <p:cBhvr>
                                        <p:cTn id="38" dur="1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2929058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A00E680A-8A96-DF11-9866-E68CCC08E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1" y="1696245"/>
            <a:ext cx="11948096" cy="3314812"/>
          </a:xfrm>
          <a:prstGeom prst="rect">
            <a:avLst/>
          </a:prstGeom>
        </p:spPr>
      </p:pic>
      <p:sp>
        <p:nvSpPr>
          <p:cNvPr id="102" name="Google Shape;102;p2"/>
          <p:cNvSpPr txBox="1">
            <a:spLocks noGrp="1"/>
          </p:cNvSpPr>
          <p:nvPr>
            <p:ph type="title"/>
          </p:nvPr>
        </p:nvSpPr>
        <p:spPr>
          <a:xfrm>
            <a:off x="692693" y="696448"/>
            <a:ext cx="540330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91A46300-7397-414F-BA45-6D86A18069AB}"/>
              </a:ext>
            </a:extLst>
          </p:cNvPr>
          <p:cNvSpPr/>
          <p:nvPr/>
        </p:nvSpPr>
        <p:spPr>
          <a:xfrm>
            <a:off x="1008742" y="1770744"/>
            <a:ext cx="3715673"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AE33BFB-E1E4-CF4E-91D8-55CB4F531C1E}"/>
              </a:ext>
            </a:extLst>
          </p:cNvPr>
          <p:cNvSpPr/>
          <p:nvPr/>
        </p:nvSpPr>
        <p:spPr>
          <a:xfrm>
            <a:off x="6461756" y="3686629"/>
            <a:ext cx="3814356"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E0A920C-3BCE-854F-83E8-F4D465AFE1AE}"/>
              </a:ext>
            </a:extLst>
          </p:cNvPr>
          <p:cNvSpPr/>
          <p:nvPr/>
        </p:nvSpPr>
        <p:spPr>
          <a:xfrm>
            <a:off x="107376" y="4542971"/>
            <a:ext cx="705424" cy="4680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ED689A-D275-CC4C-855E-07A1BBEF43D8}"/>
              </a:ext>
            </a:extLst>
          </p:cNvPr>
          <p:cNvSpPr/>
          <p:nvPr/>
        </p:nvSpPr>
        <p:spPr>
          <a:xfrm>
            <a:off x="1008742" y="3958772"/>
            <a:ext cx="602344"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1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CD8F-716E-4421-3F39-4CB2420C75C6}"/>
              </a:ext>
            </a:extLst>
          </p:cNvPr>
          <p:cNvSpPr>
            <a:spLocks noGrp="1"/>
          </p:cNvSpPr>
          <p:nvPr>
            <p:ph type="ctrTitle"/>
          </p:nvPr>
        </p:nvSpPr>
        <p:spPr>
          <a:xfrm>
            <a:off x="701099" y="685831"/>
            <a:ext cx="9235339" cy="457194"/>
          </a:xfrm>
        </p:spPr>
        <p:txBody>
          <a:bodyPr vert="horz" lIns="91440" tIns="0" rIns="91440" bIns="0" rtlCol="0" anchor="ctr">
            <a:normAutofit/>
          </a:bodyPr>
          <a:lstStyle/>
          <a:p>
            <a:pPr marL="228600" indent="-228600">
              <a:lnSpc>
                <a:spcPct val="100000"/>
              </a:lnSpc>
              <a:spcBef>
                <a:spcPts val="0"/>
              </a:spcBef>
            </a:pPr>
            <a:r>
              <a:rPr lang="en-US" b="1" i="0" kern="1200" baseline="0" dirty="0">
                <a:latin typeface="Montserrat" pitchFamily="2" charset="77"/>
                <a:ea typeface="+mn-ea"/>
                <a:cs typeface="+mn-cs"/>
              </a:rPr>
              <a:t>Query 1: ISB Alumni Status</a:t>
            </a:r>
            <a:r>
              <a:rPr lang="en-US" b="1" i="0" kern="1200" baseline="0" dirty="0">
                <a:effectLst/>
                <a:latin typeface="Montserrat" pitchFamily="2" charset="77"/>
                <a:ea typeface="+mn-ea"/>
                <a:cs typeface="+mn-cs"/>
              </a:rPr>
              <a:t>? </a:t>
            </a:r>
            <a:endParaRPr lang="en-US" b="1" i="0" kern="1200" baseline="0" dirty="0">
              <a:latin typeface="Montserrat" pitchFamily="2" charset="77"/>
              <a:ea typeface="+mn-ea"/>
              <a:cs typeface="+mn-cs"/>
            </a:endParaRPr>
          </a:p>
        </p:txBody>
      </p:sp>
      <p:sp>
        <p:nvSpPr>
          <p:cNvPr id="6" name="TextBox 5">
            <a:extLst>
              <a:ext uri="{FF2B5EF4-FFF2-40B4-BE49-F238E27FC236}">
                <a16:creationId xmlns:a16="http://schemas.microsoft.com/office/drawing/2014/main" id="{E2E4C515-D8E0-47C4-A727-EDEEA571564A}"/>
              </a:ext>
            </a:extLst>
          </p:cNvPr>
          <p:cNvSpPr txBox="1"/>
          <p:nvPr/>
        </p:nvSpPr>
        <p:spPr>
          <a:xfrm>
            <a:off x="701099" y="1692960"/>
            <a:ext cx="10241168" cy="821649"/>
          </a:xfrm>
          <a:prstGeom prst="rect">
            <a:avLst/>
          </a:prstGeom>
        </p:spPr>
        <p:txBody>
          <a:bodyPr vert="horz" lIns="0" tIns="0" rIns="0" bIns="0" rtlCol="0" anchor="t">
            <a:noAutofit/>
          </a:bodyPr>
          <a:lstStyle/>
          <a:p>
            <a:pPr>
              <a:lnSpc>
                <a:spcPct val="90000"/>
              </a:lnSpc>
              <a:spcAft>
                <a:spcPts val="600"/>
              </a:spcAft>
              <a:buClr>
                <a:srgbClr val="00BE6D"/>
              </a:buClr>
            </a:pPr>
            <a:r>
              <a:rPr lang="en-US" sz="2000" b="1" dirty="0">
                <a:solidFill>
                  <a:srgbClr val="00BE6D"/>
                </a:solidFill>
                <a:effectLst/>
              </a:rPr>
              <a:t>Here is a screenshot of the benefits they will receive upon completion of the course.</a:t>
            </a:r>
            <a:endParaRPr lang="en-US" sz="2000" b="1" dirty="0">
              <a:solidFill>
                <a:srgbClr val="00BE6D"/>
              </a:solidFill>
            </a:endParaRPr>
          </a:p>
        </p:txBody>
      </p:sp>
      <p:pic>
        <p:nvPicPr>
          <p:cNvPr id="4" name="Picture 3" descr="A close-up of a white paper&#10;&#10;Description automatically generated">
            <a:extLst>
              <a:ext uri="{FF2B5EF4-FFF2-40B4-BE49-F238E27FC236}">
                <a16:creationId xmlns:a16="http://schemas.microsoft.com/office/drawing/2014/main" id="{CAE0DE96-684D-CCC6-CC8C-AC2A8A9159ED}"/>
              </a:ext>
            </a:extLst>
          </p:cNvPr>
          <p:cNvPicPr>
            <a:picLocks noChangeAspect="1"/>
          </p:cNvPicPr>
          <p:nvPr/>
        </p:nvPicPr>
        <p:blipFill>
          <a:blip r:embed="rId2"/>
          <a:stretch>
            <a:fillRect/>
          </a:stretch>
        </p:blipFill>
        <p:spPr>
          <a:xfrm>
            <a:off x="701099" y="2773429"/>
            <a:ext cx="10925418" cy="2758667"/>
          </a:xfrm>
          <a:prstGeom prst="rect">
            <a:avLst/>
          </a:prstGeom>
          <a:noFill/>
        </p:spPr>
      </p:pic>
    </p:spTree>
    <p:extLst>
      <p:ext uri="{BB962C8B-B14F-4D97-AF65-F5344CB8AC3E}">
        <p14:creationId xmlns:p14="http://schemas.microsoft.com/office/powerpoint/2010/main" val="128415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CD8F-716E-4421-3F39-4CB2420C75C6}"/>
              </a:ext>
            </a:extLst>
          </p:cNvPr>
          <p:cNvSpPr>
            <a:spLocks noGrp="1"/>
          </p:cNvSpPr>
          <p:nvPr>
            <p:ph type="ctrTitle"/>
          </p:nvPr>
        </p:nvSpPr>
        <p:spPr>
          <a:xfrm>
            <a:off x="701099" y="685831"/>
            <a:ext cx="9235339" cy="457194"/>
          </a:xfrm>
        </p:spPr>
        <p:txBody>
          <a:bodyPr vert="horz" lIns="91440" tIns="0" rIns="91440" bIns="0" rtlCol="0" anchor="ctr">
            <a:normAutofit fontScale="90000"/>
          </a:bodyPr>
          <a:lstStyle/>
          <a:p>
            <a:pPr marL="228600" indent="-228600">
              <a:lnSpc>
                <a:spcPct val="100000"/>
              </a:lnSpc>
              <a:spcBef>
                <a:spcPts val="0"/>
              </a:spcBef>
            </a:pPr>
            <a:r>
              <a:rPr lang="en-US" b="1" i="0" kern="1200" baseline="0" dirty="0">
                <a:latin typeface="Montserrat" pitchFamily="2" charset="77"/>
                <a:ea typeface="+mn-ea"/>
                <a:cs typeface="+mn-cs"/>
              </a:rPr>
              <a:t>Query 2: Schedule for Assignment &amp; Debrief Session</a:t>
            </a:r>
          </a:p>
        </p:txBody>
      </p:sp>
      <p:sp>
        <p:nvSpPr>
          <p:cNvPr id="6" name="TextBox 5">
            <a:extLst>
              <a:ext uri="{FF2B5EF4-FFF2-40B4-BE49-F238E27FC236}">
                <a16:creationId xmlns:a16="http://schemas.microsoft.com/office/drawing/2014/main" id="{E2E4C515-D8E0-47C4-A727-EDEEA571564A}"/>
              </a:ext>
            </a:extLst>
          </p:cNvPr>
          <p:cNvSpPr txBox="1"/>
          <p:nvPr/>
        </p:nvSpPr>
        <p:spPr>
          <a:xfrm>
            <a:off x="701099" y="1692960"/>
            <a:ext cx="10241168" cy="821649"/>
          </a:xfrm>
          <a:prstGeom prst="rect">
            <a:avLst/>
          </a:prstGeom>
        </p:spPr>
        <p:txBody>
          <a:bodyPr vert="horz" lIns="0" tIns="0" rIns="0" bIns="0" rtlCol="0" anchor="t">
            <a:noAutofit/>
          </a:bodyPr>
          <a:lstStyle/>
          <a:p>
            <a:pPr>
              <a:lnSpc>
                <a:spcPct val="90000"/>
              </a:lnSpc>
              <a:spcAft>
                <a:spcPts val="600"/>
              </a:spcAft>
              <a:buClr>
                <a:srgbClr val="00BE6D"/>
              </a:buClr>
            </a:pPr>
            <a:endParaRPr lang="en-US" sz="2000" b="1" dirty="0">
              <a:solidFill>
                <a:srgbClr val="00BE6D"/>
              </a:solidFill>
            </a:endParaRPr>
          </a:p>
        </p:txBody>
      </p:sp>
      <p:pic>
        <p:nvPicPr>
          <p:cNvPr id="3" name="Picture 2">
            <a:extLst>
              <a:ext uri="{FF2B5EF4-FFF2-40B4-BE49-F238E27FC236}">
                <a16:creationId xmlns:a16="http://schemas.microsoft.com/office/drawing/2014/main" id="{0CDBADE5-0884-6162-F07D-8A92B9FED11B}"/>
              </a:ext>
            </a:extLst>
          </p:cNvPr>
          <p:cNvPicPr>
            <a:picLocks noChangeAspect="1"/>
          </p:cNvPicPr>
          <p:nvPr/>
        </p:nvPicPr>
        <p:blipFill>
          <a:blip r:embed="rId3"/>
          <a:stretch>
            <a:fillRect/>
          </a:stretch>
        </p:blipFill>
        <p:spPr>
          <a:xfrm>
            <a:off x="1066856" y="1754268"/>
            <a:ext cx="8766418" cy="3777830"/>
          </a:xfrm>
          <a:prstGeom prst="rect">
            <a:avLst/>
          </a:prstGeom>
        </p:spPr>
      </p:pic>
      <p:sp>
        <p:nvSpPr>
          <p:cNvPr id="5" name="Rectangle 4">
            <a:extLst>
              <a:ext uri="{FF2B5EF4-FFF2-40B4-BE49-F238E27FC236}">
                <a16:creationId xmlns:a16="http://schemas.microsoft.com/office/drawing/2014/main" id="{89A1BCC2-589F-F598-4039-B72154BE05D5}"/>
              </a:ext>
            </a:extLst>
          </p:cNvPr>
          <p:cNvSpPr/>
          <p:nvPr/>
        </p:nvSpPr>
        <p:spPr>
          <a:xfrm>
            <a:off x="2987074" y="3064544"/>
            <a:ext cx="6949364" cy="1918919"/>
          </a:xfrm>
          <a:prstGeom prst="rect">
            <a:avLst/>
          </a:prstGeom>
          <a:noFill/>
          <a:ln w="22225">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err="1"/>
          </a:p>
        </p:txBody>
      </p:sp>
      <p:sp>
        <p:nvSpPr>
          <p:cNvPr id="8" name="TextBox 7">
            <a:extLst>
              <a:ext uri="{FF2B5EF4-FFF2-40B4-BE49-F238E27FC236}">
                <a16:creationId xmlns:a16="http://schemas.microsoft.com/office/drawing/2014/main" id="{D732DE6A-E03F-B690-D4F1-1DE5AECC461E}"/>
              </a:ext>
            </a:extLst>
          </p:cNvPr>
          <p:cNvSpPr txBox="1"/>
          <p:nvPr/>
        </p:nvSpPr>
        <p:spPr>
          <a:xfrm>
            <a:off x="1234514" y="5748730"/>
            <a:ext cx="9692534" cy="646331"/>
          </a:xfrm>
          <a:prstGeom prst="rect">
            <a:avLst/>
          </a:prstGeom>
          <a:noFill/>
          <a:ln>
            <a:solidFill>
              <a:schemeClr val="accent1"/>
            </a:solidFill>
          </a:ln>
        </p:spPr>
        <p:txBody>
          <a:bodyPr wrap="square">
            <a:spAutoFit/>
          </a:bodyPr>
          <a:lstStyle/>
          <a:p>
            <a:r>
              <a:rPr lang="en-IN" b="0" i="0" dirty="0">
                <a:solidFill>
                  <a:srgbClr val="374151"/>
                </a:solidFill>
                <a:effectLst/>
                <a:latin typeface="Söhne"/>
              </a:rPr>
              <a:t>The assignment debrief session schedule will appear under the "Discussion Board" tab, and we can't reserve time slots in your calendar because it's divided into sections.</a:t>
            </a:r>
            <a:endParaRPr lang="en-US" dirty="0"/>
          </a:p>
        </p:txBody>
      </p:sp>
    </p:spTree>
    <p:extLst>
      <p:ext uri="{BB962C8B-B14F-4D97-AF65-F5344CB8AC3E}">
        <p14:creationId xmlns:p14="http://schemas.microsoft.com/office/powerpoint/2010/main" val="1281898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CD8F-716E-4421-3F39-4CB2420C75C6}"/>
              </a:ext>
            </a:extLst>
          </p:cNvPr>
          <p:cNvSpPr>
            <a:spLocks noGrp="1"/>
          </p:cNvSpPr>
          <p:nvPr>
            <p:ph type="ctrTitle"/>
          </p:nvPr>
        </p:nvSpPr>
        <p:spPr>
          <a:xfrm>
            <a:off x="701099" y="685831"/>
            <a:ext cx="9235339" cy="457194"/>
          </a:xfrm>
        </p:spPr>
        <p:txBody>
          <a:bodyPr vert="horz" lIns="91440" tIns="0" rIns="91440" bIns="0" rtlCol="0" anchor="ctr">
            <a:normAutofit/>
          </a:bodyPr>
          <a:lstStyle/>
          <a:p>
            <a:pPr marL="228600" indent="-228600">
              <a:lnSpc>
                <a:spcPct val="100000"/>
              </a:lnSpc>
              <a:spcBef>
                <a:spcPts val="0"/>
              </a:spcBef>
            </a:pPr>
            <a:r>
              <a:rPr lang="en-US" b="1" i="0" kern="1200" baseline="0" dirty="0">
                <a:latin typeface="Montserrat" pitchFamily="2" charset="77"/>
                <a:ea typeface="+mn-ea"/>
                <a:cs typeface="+mn-cs"/>
              </a:rPr>
              <a:t>Query 3: Case Study/Industry Sessions?</a:t>
            </a:r>
          </a:p>
        </p:txBody>
      </p:sp>
      <p:sp>
        <p:nvSpPr>
          <p:cNvPr id="6" name="TextBox 5">
            <a:extLst>
              <a:ext uri="{FF2B5EF4-FFF2-40B4-BE49-F238E27FC236}">
                <a16:creationId xmlns:a16="http://schemas.microsoft.com/office/drawing/2014/main" id="{E2E4C515-D8E0-47C4-A727-EDEEA571564A}"/>
              </a:ext>
            </a:extLst>
          </p:cNvPr>
          <p:cNvSpPr txBox="1"/>
          <p:nvPr/>
        </p:nvSpPr>
        <p:spPr>
          <a:xfrm>
            <a:off x="701099" y="1692960"/>
            <a:ext cx="10241168" cy="821649"/>
          </a:xfrm>
          <a:prstGeom prst="rect">
            <a:avLst/>
          </a:prstGeom>
        </p:spPr>
        <p:txBody>
          <a:bodyPr vert="horz" lIns="0" tIns="0" rIns="0" bIns="0" rtlCol="0" anchor="t">
            <a:noAutofit/>
          </a:bodyPr>
          <a:lstStyle/>
          <a:p>
            <a:pPr>
              <a:lnSpc>
                <a:spcPct val="90000"/>
              </a:lnSpc>
              <a:spcAft>
                <a:spcPts val="600"/>
              </a:spcAft>
              <a:buClr>
                <a:srgbClr val="00BE6D"/>
              </a:buClr>
            </a:pPr>
            <a:endParaRPr lang="en-US" sz="2000" b="1" dirty="0">
              <a:solidFill>
                <a:srgbClr val="00BE6D"/>
              </a:solidFill>
            </a:endParaRPr>
          </a:p>
        </p:txBody>
      </p:sp>
      <p:sp>
        <p:nvSpPr>
          <p:cNvPr id="7" name="TextBox 6">
            <a:extLst>
              <a:ext uri="{FF2B5EF4-FFF2-40B4-BE49-F238E27FC236}">
                <a16:creationId xmlns:a16="http://schemas.microsoft.com/office/drawing/2014/main" id="{31656A9A-229D-EA4E-2CDD-3766E95723A1}"/>
              </a:ext>
            </a:extLst>
          </p:cNvPr>
          <p:cNvSpPr txBox="1"/>
          <p:nvPr/>
        </p:nvSpPr>
        <p:spPr>
          <a:xfrm>
            <a:off x="335343" y="2651781"/>
            <a:ext cx="11521314" cy="1846659"/>
          </a:xfrm>
          <a:prstGeom prst="rect">
            <a:avLst/>
          </a:prstGeom>
          <a:noFill/>
        </p:spPr>
        <p:txBody>
          <a:bodyPr wrap="square">
            <a:spAutoFit/>
          </a:bodyPr>
          <a:lstStyle/>
          <a:p>
            <a:pPr algn="l"/>
            <a:r>
              <a:rPr lang="en-IN" sz="3200" b="0" i="0" dirty="0">
                <a:solidFill>
                  <a:srgbClr val="222222"/>
                </a:solidFill>
                <a:effectLst/>
                <a:latin typeface="Arial" panose="020B0604020202020204" pitchFamily="34" charset="0"/>
              </a:rPr>
              <a:t>An announcement will be rolled out shortly, and these sessions will be conducted by external speakers, not by the Programme Leads.</a:t>
            </a:r>
          </a:p>
          <a:p>
            <a:pPr algn="l"/>
            <a:r>
              <a:rPr lang="en-IN" b="0" i="0" dirty="0">
                <a:solidFill>
                  <a:srgbClr val="222222"/>
                </a:solidFill>
                <a:effectLst/>
                <a:latin typeface="Arial" panose="020B0604020202020204" pitchFamily="34" charset="0"/>
              </a:rPr>
              <a:t> </a:t>
            </a:r>
          </a:p>
        </p:txBody>
      </p:sp>
    </p:spTree>
    <p:extLst>
      <p:ext uri="{BB962C8B-B14F-4D97-AF65-F5344CB8AC3E}">
        <p14:creationId xmlns:p14="http://schemas.microsoft.com/office/powerpoint/2010/main" val="42125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CD8F-716E-4421-3F39-4CB2420C75C6}"/>
              </a:ext>
            </a:extLst>
          </p:cNvPr>
          <p:cNvSpPr>
            <a:spLocks noGrp="1"/>
          </p:cNvSpPr>
          <p:nvPr>
            <p:ph type="ctrTitle"/>
          </p:nvPr>
        </p:nvSpPr>
        <p:spPr>
          <a:xfrm>
            <a:off x="701099" y="685831"/>
            <a:ext cx="9235339" cy="457194"/>
          </a:xfrm>
        </p:spPr>
        <p:txBody>
          <a:bodyPr vert="horz" lIns="91440" tIns="0" rIns="91440" bIns="0" rtlCol="0" anchor="ctr">
            <a:normAutofit/>
          </a:bodyPr>
          <a:lstStyle/>
          <a:p>
            <a:pPr marL="228600" indent="-228600">
              <a:lnSpc>
                <a:spcPct val="100000"/>
              </a:lnSpc>
              <a:spcBef>
                <a:spcPts val="0"/>
              </a:spcBef>
            </a:pPr>
            <a:r>
              <a:rPr lang="en-US" b="1" i="0" kern="1200" baseline="0" dirty="0">
                <a:latin typeface="Montserrat" pitchFamily="2" charset="77"/>
                <a:ea typeface="+mn-ea"/>
                <a:cs typeface="+mn-cs"/>
              </a:rPr>
              <a:t>Query 4: Career Services</a:t>
            </a:r>
          </a:p>
        </p:txBody>
      </p:sp>
      <p:sp>
        <p:nvSpPr>
          <p:cNvPr id="6" name="TextBox 5">
            <a:extLst>
              <a:ext uri="{FF2B5EF4-FFF2-40B4-BE49-F238E27FC236}">
                <a16:creationId xmlns:a16="http://schemas.microsoft.com/office/drawing/2014/main" id="{E2E4C515-D8E0-47C4-A727-EDEEA571564A}"/>
              </a:ext>
            </a:extLst>
          </p:cNvPr>
          <p:cNvSpPr txBox="1"/>
          <p:nvPr/>
        </p:nvSpPr>
        <p:spPr>
          <a:xfrm>
            <a:off x="701099" y="1692960"/>
            <a:ext cx="10241168" cy="821649"/>
          </a:xfrm>
          <a:prstGeom prst="rect">
            <a:avLst/>
          </a:prstGeom>
        </p:spPr>
        <p:txBody>
          <a:bodyPr vert="horz" lIns="0" tIns="0" rIns="0" bIns="0" rtlCol="0" anchor="t">
            <a:noAutofit/>
          </a:bodyPr>
          <a:lstStyle/>
          <a:p>
            <a:pPr>
              <a:lnSpc>
                <a:spcPct val="90000"/>
              </a:lnSpc>
              <a:spcAft>
                <a:spcPts val="600"/>
              </a:spcAft>
              <a:buClr>
                <a:srgbClr val="00BE6D"/>
              </a:buClr>
            </a:pPr>
            <a:endParaRPr lang="en-US" sz="2000" b="1" dirty="0">
              <a:solidFill>
                <a:srgbClr val="00BE6D"/>
              </a:solidFill>
            </a:endParaRPr>
          </a:p>
        </p:txBody>
      </p:sp>
      <p:sp>
        <p:nvSpPr>
          <p:cNvPr id="4" name="TextBox 3">
            <a:extLst>
              <a:ext uri="{FF2B5EF4-FFF2-40B4-BE49-F238E27FC236}">
                <a16:creationId xmlns:a16="http://schemas.microsoft.com/office/drawing/2014/main" id="{FE5659FD-7EF5-8696-3194-026F1861CFE8}"/>
              </a:ext>
            </a:extLst>
          </p:cNvPr>
          <p:cNvSpPr txBox="1"/>
          <p:nvPr/>
        </p:nvSpPr>
        <p:spPr>
          <a:xfrm>
            <a:off x="335343" y="2148855"/>
            <a:ext cx="11978509" cy="1569660"/>
          </a:xfrm>
          <a:prstGeom prst="rect">
            <a:avLst/>
          </a:prstGeom>
          <a:noFill/>
        </p:spPr>
        <p:txBody>
          <a:bodyPr wrap="square">
            <a:spAutoFit/>
          </a:bodyPr>
          <a:lstStyle/>
          <a:p>
            <a:r>
              <a:rPr lang="en-IN" sz="3200" b="0" i="0" dirty="0">
                <a:solidFill>
                  <a:srgbClr val="222222"/>
                </a:solidFill>
                <a:effectLst/>
                <a:latin typeface="Arial" panose="020B0604020202020204" pitchFamily="34" charset="0"/>
              </a:rPr>
              <a:t>Career services will be offered to the participants towards the  2</a:t>
            </a:r>
            <a:r>
              <a:rPr lang="en-IN" sz="3200" b="0" i="0" baseline="30000" dirty="0">
                <a:solidFill>
                  <a:srgbClr val="222222"/>
                </a:solidFill>
                <a:effectLst/>
                <a:latin typeface="Arial" panose="020B0604020202020204" pitchFamily="34" charset="0"/>
              </a:rPr>
              <a:t>nd</a:t>
            </a:r>
            <a:r>
              <a:rPr lang="en-IN" sz="3200" b="0" i="0" dirty="0">
                <a:solidFill>
                  <a:srgbClr val="222222"/>
                </a:solidFill>
                <a:effectLst/>
                <a:latin typeface="Arial" panose="020B0604020202020204" pitchFamily="34" charset="0"/>
              </a:rPr>
              <a:t> half of the course. For more details, please write to the program support.</a:t>
            </a:r>
            <a:endParaRPr lang="en-US" sz="3200" dirty="0"/>
          </a:p>
        </p:txBody>
      </p:sp>
    </p:spTree>
    <p:extLst>
      <p:ext uri="{BB962C8B-B14F-4D97-AF65-F5344CB8AC3E}">
        <p14:creationId xmlns:p14="http://schemas.microsoft.com/office/powerpoint/2010/main" val="177094474"/>
      </p:ext>
    </p:extLst>
  </p:cSld>
  <p:clrMapOvr>
    <a:masterClrMapping/>
  </p:clrMapOvr>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4CC27C-6CF7-4B76-999E-6DAEEF505FAE}">
  <ds:schemaRefs>
    <ds:schemaRef ds:uri="http://schemas.microsoft.com/sharepoint/v3/contenttype/forms"/>
  </ds:schemaRefs>
</ds:datastoreItem>
</file>

<file path=customXml/itemProps2.xml><?xml version="1.0" encoding="utf-8"?>
<ds:datastoreItem xmlns:ds="http://schemas.openxmlformats.org/officeDocument/2006/customXml" ds:itemID="{2E76B027-9C8C-41F7-9F0D-347D0517AB01}">
  <ds:schemaRefs>
    <ds:schemaRef ds:uri="http://purl.org/dc/elements/1.1/"/>
    <ds:schemaRef ds:uri="http://schemas.microsoft.com/office/2006/metadata/properties"/>
    <ds:schemaRef ds:uri="418ffb1e-4fc0-4b33-b720-c01b743ef8dc"/>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76adb96e-0619-4e48-998c-f0c1f4993010"/>
    <ds:schemaRef ds:uri="http://purl.org/dc/dcmitype/"/>
  </ds:schemaRefs>
</ds:datastoreItem>
</file>

<file path=customXml/itemProps3.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500</TotalTime>
  <Words>4139</Words>
  <Application>Microsoft Macintosh PowerPoint</Application>
  <PresentationFormat>Widescreen</PresentationFormat>
  <Paragraphs>413</Paragraphs>
  <Slides>42</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Montserrat</vt:lpstr>
      <vt:lpstr>Söhne</vt:lpstr>
      <vt:lpstr>Times New Roman</vt:lpstr>
      <vt:lpstr>var(--tve-font-family,Jost)</vt:lpstr>
      <vt:lpstr>Wingdings</vt:lpstr>
      <vt:lpstr>Emeritus</vt:lpstr>
      <vt:lpstr>Product Management Module 2 – Office Hrs with Raunak Goyal Oct  15, 2023</vt:lpstr>
      <vt:lpstr>ZOOM: CHAT and Q&amp;A BOX</vt:lpstr>
      <vt:lpstr>AGENDA</vt:lpstr>
      <vt:lpstr>GETTING HELP</vt:lpstr>
      <vt:lpstr>GETTING HELP</vt:lpstr>
      <vt:lpstr>Query 1: ISB Alumni Status? </vt:lpstr>
      <vt:lpstr>Query 2: Schedule for Assignment &amp; Debrief Session</vt:lpstr>
      <vt:lpstr>Query 3: Case Study/Industry Sessions?</vt:lpstr>
      <vt:lpstr>Query 4: Career Services</vt:lpstr>
      <vt:lpstr>Expectation/Objective from Office Hrs</vt:lpstr>
      <vt:lpstr>What Office Hrs is Not?</vt:lpstr>
      <vt:lpstr>Feedbacks from last session</vt:lpstr>
      <vt:lpstr>WEEK 1 ASSIGNMENT REVIEW</vt:lpstr>
      <vt:lpstr>What is Product?</vt:lpstr>
      <vt:lpstr>Types of Product</vt:lpstr>
      <vt:lpstr>MODULE REVIEW – PRODUCT DEVELOPMENT PROCESS</vt:lpstr>
      <vt:lpstr>MODULE REVIEW – THE FUZZY FRONT END</vt:lpstr>
      <vt:lpstr>THE FUZZY FRONT END IS DIFFICULT</vt:lpstr>
      <vt:lpstr>Example: Amazon Selling partner Tools</vt:lpstr>
      <vt:lpstr>MODULE REVIEW – DESIGN THINKING EXAMPLES</vt:lpstr>
      <vt:lpstr>MODULE REVIEW – 4Ps of MARKETING</vt:lpstr>
      <vt:lpstr>MODULE REVIEW – 4Ps of MARKETING</vt:lpstr>
      <vt:lpstr>Value for Customers</vt:lpstr>
      <vt:lpstr>Value for Customers</vt:lpstr>
      <vt:lpstr>Brand Positioning</vt:lpstr>
      <vt:lpstr>Case</vt:lpstr>
      <vt:lpstr>ASSIGNMENT 2.4 PROBLEM</vt:lpstr>
      <vt:lpstr>ASSIGNMENT 2.4 SUBMISSION</vt:lpstr>
      <vt:lpstr>ASSIGNMENT 2.4 RUBRIC</vt:lpstr>
      <vt:lpstr>QUESTIONS FROM IN-BOX</vt:lpstr>
      <vt:lpstr>QUESTIONS FROM IN-BOX</vt:lpstr>
      <vt:lpstr>QUESTIONS FROM IN-BOX</vt:lpstr>
      <vt:lpstr>QUESTIONS FROM IN-BOX</vt:lpstr>
      <vt:lpstr>NEXT WEEK</vt:lpstr>
      <vt:lpstr>Assignment</vt:lpstr>
      <vt:lpstr>ADDITIONAL RESOURCES</vt:lpstr>
      <vt:lpstr>ADDITIONAL RESOURCES</vt:lpstr>
      <vt:lpstr>ADDITIONAL RESOURCES</vt:lpstr>
      <vt:lpstr>Additional Resource – Lean Canvas</vt:lpstr>
      <vt:lpstr>Additional Reading</vt:lpstr>
      <vt:lpstr>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23</cp:revision>
  <dcterms:created xsi:type="dcterms:W3CDTF">2021-01-29T12:21:07Z</dcterms:created>
  <dcterms:modified xsi:type="dcterms:W3CDTF">2023-10-15T11:02:29Z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